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5143500" cx="9144000"/>
  <p:notesSz cx="6858000" cy="9144000"/>
  <p:embeddedFontLst>
    <p:embeddedFont>
      <p:font typeface="Roboto Slab"/>
      <p:regular r:id="rId108"/>
      <p:bold r:id="rId109"/>
    </p:embeddedFont>
    <p:embeddedFont>
      <p:font typeface="Rubik Medium"/>
      <p:regular r:id="rId110"/>
      <p:bold r:id="rId111"/>
      <p:italic r:id="rId112"/>
      <p:boldItalic r:id="rId113"/>
    </p:embeddedFont>
    <p:embeddedFont>
      <p:font typeface="Rubik Light"/>
      <p:regular r:id="rId114"/>
      <p:bold r:id="rId115"/>
      <p:italic r:id="rId116"/>
      <p:boldItalic r:id="rId117"/>
    </p:embeddedFont>
    <p:embeddedFont>
      <p:font typeface="Roboto Medium"/>
      <p:regular r:id="rId118"/>
      <p:bold r:id="rId119"/>
      <p:italic r:id="rId120"/>
      <p:boldItalic r:id="rId121"/>
    </p:embeddedFont>
    <p:embeddedFont>
      <p:font typeface="Roboto"/>
      <p:regular r:id="rId122"/>
      <p:bold r:id="rId123"/>
      <p:italic r:id="rId124"/>
      <p:boldItalic r:id="rId125"/>
    </p:embeddedFont>
    <p:embeddedFont>
      <p:font typeface="Lato"/>
      <p:regular r:id="rId126"/>
      <p:bold r:id="rId127"/>
      <p:italic r:id="rId128"/>
      <p:boldItalic r:id="rId129"/>
    </p:embeddedFont>
    <p:embeddedFont>
      <p:font typeface="Montserrat"/>
      <p:regular r:id="rId130"/>
      <p:bold r:id="rId131"/>
      <p:italic r:id="rId132"/>
      <p:boldItalic r:id="rId133"/>
    </p:embeddedFont>
    <p:embeddedFont>
      <p:font typeface="Rubik"/>
      <p:regular r:id="rId134"/>
      <p:bold r:id="rId135"/>
      <p:italic r:id="rId136"/>
      <p:boldItalic r:id="rId137"/>
    </p:embeddedFont>
    <p:embeddedFont>
      <p:font typeface="Helvetica Neue Light"/>
      <p:regular r:id="rId138"/>
      <p:bold r:id="rId139"/>
      <p:italic r:id="rId140"/>
      <p:boldItalic r:id="rId141"/>
    </p:embeddedFont>
    <p:embeddedFont>
      <p:font typeface="Roboto Mono"/>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46" roundtripDataSignature="AMtx7mi/6QETcaX1GHDvJC/N5t1Brl93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099CC7-7FF6-4B8D-AA0C-5F6585DE9D03}">
  <a:tblStyle styleId="{69099CC7-7FF6-4B8D-AA0C-5F6585DE9D0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obotoSlab-bold.fntdata"/><Relationship Id="rId108" Type="http://schemas.openxmlformats.org/officeDocument/2006/relationships/font" Target="fonts/RobotoSlab-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ato-boldItalic.fntdata"/><Relationship Id="rId128" Type="http://schemas.openxmlformats.org/officeDocument/2006/relationships/font" Target="fonts/Lato-italic.fntdata"/><Relationship Id="rId127" Type="http://schemas.openxmlformats.org/officeDocument/2006/relationships/font" Target="fonts/Lato-bold.fntdata"/><Relationship Id="rId126" Type="http://schemas.openxmlformats.org/officeDocument/2006/relationships/font" Target="fonts/Lato-regular.fntdata"/><Relationship Id="rId26" Type="http://schemas.openxmlformats.org/officeDocument/2006/relationships/slide" Target="slides/slide20.xml"/><Relationship Id="rId121" Type="http://schemas.openxmlformats.org/officeDocument/2006/relationships/font" Target="fonts/RobotoMedium-boldItalic.fntdata"/><Relationship Id="rId25" Type="http://schemas.openxmlformats.org/officeDocument/2006/relationships/slide" Target="slides/slide19.xml"/><Relationship Id="rId120"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boldItalic.fntdata"/><Relationship Id="rId29" Type="http://schemas.openxmlformats.org/officeDocument/2006/relationships/slide" Target="slides/slide23.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edium-regular.fntdata"/><Relationship Id="rId117" Type="http://schemas.openxmlformats.org/officeDocument/2006/relationships/font" Target="fonts/RubikLight-boldItalic.fntdata"/><Relationship Id="rId116" Type="http://schemas.openxmlformats.org/officeDocument/2006/relationships/font" Target="fonts/RubikLight-italic.fntdata"/><Relationship Id="rId115" Type="http://schemas.openxmlformats.org/officeDocument/2006/relationships/font" Target="fonts/RubikLight-bold.fntdata"/><Relationship Id="rId119" Type="http://schemas.openxmlformats.org/officeDocument/2006/relationships/font" Target="fonts/RobotoMedium-bold.fntdata"/><Relationship Id="rId15" Type="http://schemas.openxmlformats.org/officeDocument/2006/relationships/slide" Target="slides/slide9.xml"/><Relationship Id="rId110" Type="http://schemas.openxmlformats.org/officeDocument/2006/relationships/font" Target="fonts/RubikMedium-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ubikLight-regular.fntdata"/><Relationship Id="rId18" Type="http://schemas.openxmlformats.org/officeDocument/2006/relationships/slide" Target="slides/slide12.xml"/><Relationship Id="rId113" Type="http://schemas.openxmlformats.org/officeDocument/2006/relationships/font" Target="fonts/RubikMedium-boldItalic.fntdata"/><Relationship Id="rId112" Type="http://schemas.openxmlformats.org/officeDocument/2006/relationships/font" Target="fonts/RubikMedium-italic.fntdata"/><Relationship Id="rId111" Type="http://schemas.openxmlformats.org/officeDocument/2006/relationships/font" Target="fonts/RubikMedium-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RobotoMono-bold.fntdata"/><Relationship Id="rId142" Type="http://schemas.openxmlformats.org/officeDocument/2006/relationships/font" Target="fonts/RobotoMono-regular.fntdata"/><Relationship Id="rId141" Type="http://schemas.openxmlformats.org/officeDocument/2006/relationships/font" Target="fonts/HelveticaNeueLight-boldItalic.fntdata"/><Relationship Id="rId140" Type="http://schemas.openxmlformats.org/officeDocument/2006/relationships/font" Target="fonts/HelveticaNeue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146" Type="http://customschemas.google.com/relationships/presentationmetadata" Target="metadata"/><Relationship Id="rId7" Type="http://schemas.openxmlformats.org/officeDocument/2006/relationships/slide" Target="slides/slide1.xml"/><Relationship Id="rId145" Type="http://schemas.openxmlformats.org/officeDocument/2006/relationships/font" Target="fonts/RobotoMono-boldItalic.fntdata"/><Relationship Id="rId8" Type="http://schemas.openxmlformats.org/officeDocument/2006/relationships/slide" Target="slides/slide2.xml"/><Relationship Id="rId144" Type="http://schemas.openxmlformats.org/officeDocument/2006/relationships/font" Target="fonts/RobotoMono-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HelveticaNeueLight-bold.fntdata"/><Relationship Id="rId138" Type="http://schemas.openxmlformats.org/officeDocument/2006/relationships/font" Target="fonts/HelveticaNeueLight-regular.fntdata"/><Relationship Id="rId137" Type="http://schemas.openxmlformats.org/officeDocument/2006/relationships/font" Target="fonts/Rubik-boldItalic.fntdata"/><Relationship Id="rId132" Type="http://schemas.openxmlformats.org/officeDocument/2006/relationships/font" Target="fonts/Montserrat-italic.fntdata"/><Relationship Id="rId131" Type="http://schemas.openxmlformats.org/officeDocument/2006/relationships/font" Target="fonts/Montserrat-bold.fntdata"/><Relationship Id="rId130" Type="http://schemas.openxmlformats.org/officeDocument/2006/relationships/font" Target="fonts/Montserrat-regular.fntdata"/><Relationship Id="rId136" Type="http://schemas.openxmlformats.org/officeDocument/2006/relationships/font" Target="fonts/Rubik-italic.fntdata"/><Relationship Id="rId135" Type="http://schemas.openxmlformats.org/officeDocument/2006/relationships/font" Target="fonts/Rubik-bold.fntdata"/><Relationship Id="rId134" Type="http://schemas.openxmlformats.org/officeDocument/2006/relationships/font" Target="fonts/Rubik-regular.fntdata"/><Relationship Id="rId133" Type="http://schemas.openxmlformats.org/officeDocument/2006/relationships/font" Target="fonts/Montserrat-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5d70cbe6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5d70cbe6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d5d70cbe6c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g2d5d70cbe6c_0_1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d5d70cbe6c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d5d70cbe6c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5d70cbe6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d5d70cbe6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5d70cbe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d5d70cbe6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5d70cbe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d5d70cbe6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5d70cbe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d5d70cbe6c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5d70cbe6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d5d70cbe6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d5d70cbe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d5d70cbe6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d5d70cbe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d5d70cbe6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5d70cbe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d5d70cbe6c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d5d70cbe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d5d70cbe6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5d70cbe6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d5d70cbe6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5d70cbe6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d5d70cbe6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5d70cbe6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d5d70cbe6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d5d70cbe6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d5d70cbe6c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5d70cbe6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d5d70cbe6c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5d70cbe6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2d5d70cbe6c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d5d70cbe6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d5d70cbe6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d5d70cbe6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d5d70cbe6c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5d70cbe6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2d5d70cbe6c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d5d70cbe6c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d5d70cbe6c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d5d70cbe6c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2d5d70cbe6c_0_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d5d70cbe6c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2d5d70cbe6c_0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d5d70cbe6c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g2d5d70cbe6c_0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d5d70cbe6c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g2d5d70cbe6c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d5d70cbe6c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g2d5d70cbe6c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d5d70cbe6c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g2d5d70cbe6c_0_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d5d70cbe6c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2d5d70cbe6c_0_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d5d70cbe6c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g2d5d70cbe6c_0_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d5d70cbe6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2d5d70cbe6c_0_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d5d70cbe6c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2d5d70cbe6c_0_9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d5d70cbe6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2d5d70cbe6c_0_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d5d70cbe6c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2d5d70cbe6c_0_9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d5d70cbe6c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g2d5d70cbe6c_0_10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d5d70cbe6c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2d5d70cbe6c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d5d70cbe6c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g2d5d70cbe6c_0_1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d5d70cbe6c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d5d70cbe6c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d5d70cbe6c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d5d70cbe6c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d5d70cbe6c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d5d70cbe6c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457200" rtl="0" algn="l">
              <a:lnSpc>
                <a:spcPct val="150000"/>
              </a:lnSpc>
              <a:spcBef>
                <a:spcPts val="3500"/>
              </a:spcBef>
              <a:spcAft>
                <a:spcPts val="2400"/>
              </a:spcAft>
              <a:buNone/>
            </a:pPr>
            <a:r>
              <a:rPr lang="es" sz="1200">
                <a:solidFill>
                  <a:schemeClr val="dk1"/>
                </a:solidFill>
              </a:rPr>
              <a:t>In the image above, we are generating </a:t>
            </a:r>
            <a:r>
              <a:rPr lang="es" sz="1000">
                <a:solidFill>
                  <a:srgbClr val="188038"/>
                </a:solidFill>
                <a:latin typeface="Roboto Mono"/>
                <a:ea typeface="Roboto Mono"/>
                <a:cs typeface="Roboto Mono"/>
                <a:sym typeface="Roboto Mono"/>
              </a:rPr>
              <a:t>B</a:t>
            </a:r>
            <a:r>
              <a:rPr lang="es" sz="1200">
                <a:solidFill>
                  <a:schemeClr val="dk1"/>
                </a:solidFill>
              </a:rPr>
              <a:t> bootstrap samples from the original dataset. Since sampling is done with replacement, you would observe some repetition in the rows in some bootstrap samples. Each bootstrap sample is used to estimate alpha (for example which could be a measure of accuracy for a linear regression model). Then we take the mean of all alpha scores to obtain a more reliable final estimate.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d5d70cbe6c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2d5d70cbe6c_0_10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d5d70cbe6c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g2d5d70cbe6c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d5d70cbe6c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2d5d70cbe6c_0_10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d5d70cbe6c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g2d5d70cbe6c_0_1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d5d70cbe6c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g2d5d70cbe6c_0_1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d5d70cbe6c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g2d5d70cbe6c_0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d5d70cbe6c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2d5d70cbe6c_0_1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d5d70cbe6c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g2d5d70cbe6c_0_10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d5d70cbe6c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g2d5d70cbe6c_0_10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d5d70cbe6c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g2d5d70cbe6c_0_1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d5d70cbe6c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2d5d70cbe6c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d5d70cbe6c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2d5d70cbe6c_0_1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d5d70cbe6c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d5d70cbe6c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d5d70cbe6c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g2d5d70cbe6c_0_1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d5d70cbe6c_0_1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g2d5d70cbe6c_0_1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d5d70cbe6c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g2d5d70cbe6c_0_1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d5d70cbe6c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g2d5d70cbe6c_0_1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d5d70cbe6c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g2d5d70cbe6c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9.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gi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type="blank">
  <p:cSld name="BLANK">
    <p:bg>
      <p:bgPr>
        <a:solidFill>
          <a:srgbClr val="4A00FA"/>
        </a:solidFill>
      </p:bgPr>
    </p:bg>
    <p:spTree>
      <p:nvGrpSpPr>
        <p:cNvPr id="9" name="Shape 9"/>
        <p:cNvGrpSpPr/>
        <p:nvPr/>
      </p:nvGrpSpPr>
      <p:grpSpPr>
        <a:xfrm>
          <a:off x="0" y="0"/>
          <a:ext cx="0" cy="0"/>
          <a:chOff x="0" y="0"/>
          <a:chExt cx="0" cy="0"/>
        </a:xfrm>
      </p:grpSpPr>
      <p:sp>
        <p:nvSpPr>
          <p:cNvPr id="10" name="Google Shape;10;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1" name="Google Shape;11;p57"/>
          <p:cNvPicPr preferRelativeResize="0"/>
          <p:nvPr/>
        </p:nvPicPr>
        <p:blipFill rotWithShape="1">
          <a:blip r:embed="rId2">
            <a:alphaModFix/>
          </a:blip>
          <a:srcRect b="18845" l="0" r="0" t="18852"/>
          <a:stretch/>
        </p:blipFill>
        <p:spPr>
          <a:xfrm>
            <a:off x="3313903" y="2364028"/>
            <a:ext cx="2363795" cy="4154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ráctica CARÁTULA">
  <p:cSld name="SECTION_HEADER_1_1_1">
    <p:bg>
      <p:bgPr>
        <a:solidFill>
          <a:srgbClr val="FCD300"/>
        </a:solidFill>
      </p:bgPr>
    </p:bg>
    <p:spTree>
      <p:nvGrpSpPr>
        <p:cNvPr id="51" name="Shape 51"/>
        <p:cNvGrpSpPr/>
        <p:nvPr/>
      </p:nvGrpSpPr>
      <p:grpSpPr>
        <a:xfrm>
          <a:off x="0" y="0"/>
          <a:ext cx="0" cy="0"/>
          <a:chOff x="0" y="0"/>
          <a:chExt cx="0" cy="0"/>
        </a:xfrm>
      </p:grpSpPr>
      <p:sp>
        <p:nvSpPr>
          <p:cNvPr id="52" name="Google Shape;52;p7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3800"/>
              <a:buNone/>
              <a:defRPr sz="3800">
                <a:solidFill>
                  <a:srgbClr val="430098"/>
                </a:solidFill>
              </a:defRPr>
            </a:lvl2pPr>
            <a:lvl3pPr lvl="2" algn="l">
              <a:lnSpc>
                <a:spcPct val="100000"/>
              </a:lnSpc>
              <a:spcBef>
                <a:spcPts val="0"/>
              </a:spcBef>
              <a:spcAft>
                <a:spcPts val="0"/>
              </a:spcAft>
              <a:buClr>
                <a:srgbClr val="430098"/>
              </a:buClr>
              <a:buSzPts val="3800"/>
              <a:buNone/>
              <a:defRPr sz="3800">
                <a:solidFill>
                  <a:srgbClr val="430098"/>
                </a:solidFill>
              </a:defRPr>
            </a:lvl3pPr>
            <a:lvl4pPr lvl="3" algn="l">
              <a:lnSpc>
                <a:spcPct val="100000"/>
              </a:lnSpc>
              <a:spcBef>
                <a:spcPts val="0"/>
              </a:spcBef>
              <a:spcAft>
                <a:spcPts val="0"/>
              </a:spcAft>
              <a:buClr>
                <a:srgbClr val="430098"/>
              </a:buClr>
              <a:buSzPts val="3800"/>
              <a:buNone/>
              <a:defRPr sz="3800">
                <a:solidFill>
                  <a:srgbClr val="430098"/>
                </a:solidFill>
              </a:defRPr>
            </a:lvl4pPr>
            <a:lvl5pPr lvl="4" algn="l">
              <a:lnSpc>
                <a:spcPct val="100000"/>
              </a:lnSpc>
              <a:spcBef>
                <a:spcPts val="0"/>
              </a:spcBef>
              <a:spcAft>
                <a:spcPts val="0"/>
              </a:spcAft>
              <a:buClr>
                <a:srgbClr val="430098"/>
              </a:buClr>
              <a:buSzPts val="3800"/>
              <a:buNone/>
              <a:defRPr sz="3800">
                <a:solidFill>
                  <a:srgbClr val="430098"/>
                </a:solidFill>
              </a:defRPr>
            </a:lvl5pPr>
            <a:lvl6pPr lvl="5" algn="l">
              <a:lnSpc>
                <a:spcPct val="100000"/>
              </a:lnSpc>
              <a:spcBef>
                <a:spcPts val="0"/>
              </a:spcBef>
              <a:spcAft>
                <a:spcPts val="0"/>
              </a:spcAft>
              <a:buClr>
                <a:srgbClr val="430098"/>
              </a:buClr>
              <a:buSzPts val="3800"/>
              <a:buNone/>
              <a:defRPr sz="3800">
                <a:solidFill>
                  <a:srgbClr val="430098"/>
                </a:solidFill>
              </a:defRPr>
            </a:lvl6pPr>
            <a:lvl7pPr lvl="6" algn="l">
              <a:lnSpc>
                <a:spcPct val="100000"/>
              </a:lnSpc>
              <a:spcBef>
                <a:spcPts val="0"/>
              </a:spcBef>
              <a:spcAft>
                <a:spcPts val="0"/>
              </a:spcAft>
              <a:buClr>
                <a:srgbClr val="430098"/>
              </a:buClr>
              <a:buSzPts val="3800"/>
              <a:buNone/>
              <a:defRPr sz="3800">
                <a:solidFill>
                  <a:srgbClr val="430098"/>
                </a:solidFill>
              </a:defRPr>
            </a:lvl7pPr>
            <a:lvl8pPr lvl="7" algn="l">
              <a:lnSpc>
                <a:spcPct val="100000"/>
              </a:lnSpc>
              <a:spcBef>
                <a:spcPts val="0"/>
              </a:spcBef>
              <a:spcAft>
                <a:spcPts val="0"/>
              </a:spcAft>
              <a:buClr>
                <a:srgbClr val="430098"/>
              </a:buClr>
              <a:buSzPts val="3800"/>
              <a:buNone/>
              <a:defRPr sz="3800">
                <a:solidFill>
                  <a:srgbClr val="430098"/>
                </a:solidFill>
              </a:defRPr>
            </a:lvl8pPr>
            <a:lvl9pPr lvl="8" algn="l">
              <a:lnSpc>
                <a:spcPct val="100000"/>
              </a:lnSpc>
              <a:spcBef>
                <a:spcPts val="0"/>
              </a:spcBef>
              <a:spcAft>
                <a:spcPts val="0"/>
              </a:spcAft>
              <a:buClr>
                <a:srgbClr val="430098"/>
              </a:buClr>
              <a:buSzPts val="3800"/>
              <a:buNone/>
              <a:defRPr sz="3800">
                <a:solidFill>
                  <a:srgbClr val="430098"/>
                </a:solidFill>
              </a:defRPr>
            </a:lvl9pPr>
          </a:lstStyle>
          <a:p/>
        </p:txBody>
      </p:sp>
      <p:pic>
        <p:nvPicPr>
          <p:cNvPr id="53" name="Google Shape;53;p70"/>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54" name="Google Shape;54;p70"/>
          <p:cNvPicPr preferRelativeResize="0"/>
          <p:nvPr/>
        </p:nvPicPr>
        <p:blipFill rotWithShape="1">
          <a:blip r:embed="rId3">
            <a:alphaModFix/>
          </a:blip>
          <a:srcRect b="17114" l="0" r="0" t="0"/>
          <a:stretch/>
        </p:blipFill>
        <p:spPr>
          <a:xfrm>
            <a:off x="6513700" y="2481275"/>
            <a:ext cx="1905024" cy="26622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ráctica 1">
  <p:cSld name="TITLE_AND_BODY_1_2_1">
    <p:bg>
      <p:bgPr>
        <a:noFill/>
      </p:bgPr>
    </p:bg>
    <p:spTree>
      <p:nvGrpSpPr>
        <p:cNvPr id="55" name="Shape 55"/>
        <p:cNvGrpSpPr/>
        <p:nvPr/>
      </p:nvGrpSpPr>
      <p:grpSpPr>
        <a:xfrm>
          <a:off x="0" y="0"/>
          <a:ext cx="0" cy="0"/>
          <a:chOff x="0" y="0"/>
          <a:chExt cx="0" cy="0"/>
        </a:xfrm>
      </p:grpSpPr>
      <p:sp>
        <p:nvSpPr>
          <p:cNvPr id="56" name="Google Shape;56;p71"/>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7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0098"/>
              </a:buClr>
              <a:buSzPts val="1800"/>
              <a:buNone/>
              <a:defRPr sz="1800">
                <a:solidFill>
                  <a:srgbClr val="430098"/>
                </a:solidFill>
              </a:defRPr>
            </a:lvl1pPr>
            <a:lvl2pPr lvl="1"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2pPr>
            <a:lvl3pPr lvl="2"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3pPr>
            <a:lvl4pPr lvl="3"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4pPr>
            <a:lvl5pPr lvl="4"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5pPr>
            <a:lvl6pPr lvl="5"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6pPr>
            <a:lvl7pPr lvl="6"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7pPr>
            <a:lvl8pPr lvl="7"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8pPr>
            <a:lvl9pPr lvl="8"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9pPr>
          </a:lstStyle>
          <a:p/>
        </p:txBody>
      </p:sp>
      <p:pic>
        <p:nvPicPr>
          <p:cNvPr id="58" name="Google Shape;58;p71"/>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59" name="Google Shape;59;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4">
  <p:cSld name="TITLE_AND_TWO_COLUMNS_1_2_1">
    <p:bg>
      <p:bgPr>
        <a:noFill/>
      </p:bgPr>
    </p:bg>
    <p:spTree>
      <p:nvGrpSpPr>
        <p:cNvPr id="60" name="Shape 60"/>
        <p:cNvGrpSpPr/>
        <p:nvPr/>
      </p:nvGrpSpPr>
      <p:grpSpPr>
        <a:xfrm>
          <a:off x="0" y="0"/>
          <a:ext cx="0" cy="0"/>
          <a:chOff x="0" y="0"/>
          <a:chExt cx="0" cy="0"/>
        </a:xfrm>
      </p:grpSpPr>
      <p:sp>
        <p:nvSpPr>
          <p:cNvPr id="61" name="Google Shape;61;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62" name="Google Shape;62;p72"/>
          <p:cNvGrpSpPr/>
          <p:nvPr/>
        </p:nvGrpSpPr>
        <p:grpSpPr>
          <a:xfrm>
            <a:off x="830392" y="1191256"/>
            <a:ext cx="745763" cy="45826"/>
            <a:chOff x="4580561" y="2589004"/>
            <a:chExt cx="1064464" cy="25200"/>
          </a:xfrm>
        </p:grpSpPr>
        <p:sp>
          <p:nvSpPr>
            <p:cNvPr id="63" name="Google Shape;63;p72"/>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2"/>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72"/>
          <p:cNvSpPr txBox="1"/>
          <p:nvPr>
            <p:ph type="title"/>
          </p:nvPr>
        </p:nvSpPr>
        <p:spPr>
          <a:xfrm>
            <a:off x="729450" y="512675"/>
            <a:ext cx="8033400" cy="10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2800"/>
              <a:buNone/>
              <a:defRPr>
                <a:solidFill>
                  <a:srgbClr val="430098"/>
                </a:solidFill>
              </a:defRPr>
            </a:lvl2pPr>
            <a:lvl3pPr lvl="2" algn="l">
              <a:lnSpc>
                <a:spcPct val="100000"/>
              </a:lnSpc>
              <a:spcBef>
                <a:spcPts val="0"/>
              </a:spcBef>
              <a:spcAft>
                <a:spcPts val="0"/>
              </a:spcAft>
              <a:buClr>
                <a:srgbClr val="430098"/>
              </a:buClr>
              <a:buSzPts val="2800"/>
              <a:buNone/>
              <a:defRPr>
                <a:solidFill>
                  <a:srgbClr val="430098"/>
                </a:solidFill>
              </a:defRPr>
            </a:lvl3pPr>
            <a:lvl4pPr lvl="3" algn="l">
              <a:lnSpc>
                <a:spcPct val="100000"/>
              </a:lnSpc>
              <a:spcBef>
                <a:spcPts val="0"/>
              </a:spcBef>
              <a:spcAft>
                <a:spcPts val="0"/>
              </a:spcAft>
              <a:buClr>
                <a:srgbClr val="430098"/>
              </a:buClr>
              <a:buSzPts val="2800"/>
              <a:buNone/>
              <a:defRPr>
                <a:solidFill>
                  <a:srgbClr val="430098"/>
                </a:solidFill>
              </a:defRPr>
            </a:lvl4pPr>
            <a:lvl5pPr lvl="4" algn="l">
              <a:lnSpc>
                <a:spcPct val="100000"/>
              </a:lnSpc>
              <a:spcBef>
                <a:spcPts val="0"/>
              </a:spcBef>
              <a:spcAft>
                <a:spcPts val="0"/>
              </a:spcAft>
              <a:buClr>
                <a:srgbClr val="430098"/>
              </a:buClr>
              <a:buSzPts val="2800"/>
              <a:buNone/>
              <a:defRPr>
                <a:solidFill>
                  <a:srgbClr val="430098"/>
                </a:solidFill>
              </a:defRPr>
            </a:lvl5pPr>
            <a:lvl6pPr lvl="5" algn="l">
              <a:lnSpc>
                <a:spcPct val="100000"/>
              </a:lnSpc>
              <a:spcBef>
                <a:spcPts val="0"/>
              </a:spcBef>
              <a:spcAft>
                <a:spcPts val="0"/>
              </a:spcAft>
              <a:buClr>
                <a:srgbClr val="430098"/>
              </a:buClr>
              <a:buSzPts val="2800"/>
              <a:buNone/>
              <a:defRPr>
                <a:solidFill>
                  <a:srgbClr val="430098"/>
                </a:solidFill>
              </a:defRPr>
            </a:lvl6pPr>
            <a:lvl7pPr lvl="6" algn="l">
              <a:lnSpc>
                <a:spcPct val="100000"/>
              </a:lnSpc>
              <a:spcBef>
                <a:spcPts val="0"/>
              </a:spcBef>
              <a:spcAft>
                <a:spcPts val="0"/>
              </a:spcAft>
              <a:buClr>
                <a:srgbClr val="430098"/>
              </a:buClr>
              <a:buSzPts val="2800"/>
              <a:buNone/>
              <a:defRPr>
                <a:solidFill>
                  <a:srgbClr val="430098"/>
                </a:solidFill>
              </a:defRPr>
            </a:lvl7pPr>
            <a:lvl8pPr lvl="7" algn="l">
              <a:lnSpc>
                <a:spcPct val="100000"/>
              </a:lnSpc>
              <a:spcBef>
                <a:spcPts val="0"/>
              </a:spcBef>
              <a:spcAft>
                <a:spcPts val="0"/>
              </a:spcAft>
              <a:buClr>
                <a:srgbClr val="430098"/>
              </a:buClr>
              <a:buSzPts val="2800"/>
              <a:buNone/>
              <a:defRPr>
                <a:solidFill>
                  <a:srgbClr val="430098"/>
                </a:solidFill>
              </a:defRPr>
            </a:lvl8pPr>
            <a:lvl9pPr lvl="8" algn="l">
              <a:lnSpc>
                <a:spcPct val="100000"/>
              </a:lnSpc>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envenida" type="title">
  <p:cSld name="TITLE">
    <p:bg>
      <p:bgPr>
        <a:solidFill>
          <a:srgbClr val="F3F3F3"/>
        </a:solidFill>
      </p:bgPr>
    </p:bg>
    <p:spTree>
      <p:nvGrpSpPr>
        <p:cNvPr id="66" name="Shape 66"/>
        <p:cNvGrpSpPr/>
        <p:nvPr/>
      </p:nvGrpSpPr>
      <p:grpSpPr>
        <a:xfrm>
          <a:off x="0" y="0"/>
          <a:ext cx="0" cy="0"/>
          <a:chOff x="0" y="0"/>
          <a:chExt cx="0" cy="0"/>
        </a:xfrm>
      </p:grpSpPr>
      <p:sp>
        <p:nvSpPr>
          <p:cNvPr id="67" name="Google Shape;67;p106"/>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10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69" name="Google Shape;69;p106"/>
          <p:cNvPicPr preferRelativeResize="0"/>
          <p:nvPr/>
        </p:nvPicPr>
        <p:blipFill rotWithShape="1">
          <a:blip r:embed="rId3">
            <a:alphaModFix/>
          </a:blip>
          <a:srcRect b="17114" l="0" r="0" t="0"/>
          <a:stretch/>
        </p:blipFill>
        <p:spPr>
          <a:xfrm>
            <a:off x="5614253" y="3478757"/>
            <a:ext cx="1191224" cy="1664699"/>
          </a:xfrm>
          <a:prstGeom prst="rect">
            <a:avLst/>
          </a:prstGeom>
          <a:noFill/>
          <a:ln>
            <a:noFill/>
          </a:ln>
        </p:spPr>
      </p:pic>
      <p:sp>
        <p:nvSpPr>
          <p:cNvPr id="70" name="Google Shape;70;p10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algn="l">
              <a:lnSpc>
                <a:spcPct val="100000"/>
              </a:lnSpc>
              <a:spcBef>
                <a:spcPts val="0"/>
              </a:spcBef>
              <a:spcAft>
                <a:spcPts val="0"/>
              </a:spcAft>
              <a:buClr>
                <a:srgbClr val="5500FF"/>
              </a:buClr>
              <a:buSzPts val="4200"/>
              <a:buNone/>
              <a:defRPr sz="4200">
                <a:solidFill>
                  <a:srgbClr val="5500FF"/>
                </a:solidFill>
              </a:defRPr>
            </a:lvl2pPr>
            <a:lvl3pPr lvl="2" algn="l">
              <a:lnSpc>
                <a:spcPct val="100000"/>
              </a:lnSpc>
              <a:spcBef>
                <a:spcPts val="0"/>
              </a:spcBef>
              <a:spcAft>
                <a:spcPts val="0"/>
              </a:spcAft>
              <a:buClr>
                <a:srgbClr val="5500FF"/>
              </a:buClr>
              <a:buSzPts val="4200"/>
              <a:buNone/>
              <a:defRPr sz="4200">
                <a:solidFill>
                  <a:srgbClr val="5500FF"/>
                </a:solidFill>
              </a:defRPr>
            </a:lvl3pPr>
            <a:lvl4pPr lvl="3" algn="l">
              <a:lnSpc>
                <a:spcPct val="100000"/>
              </a:lnSpc>
              <a:spcBef>
                <a:spcPts val="0"/>
              </a:spcBef>
              <a:spcAft>
                <a:spcPts val="0"/>
              </a:spcAft>
              <a:buClr>
                <a:srgbClr val="5500FF"/>
              </a:buClr>
              <a:buSzPts val="4200"/>
              <a:buNone/>
              <a:defRPr sz="4200">
                <a:solidFill>
                  <a:srgbClr val="5500FF"/>
                </a:solidFill>
              </a:defRPr>
            </a:lvl4pPr>
            <a:lvl5pPr lvl="4" algn="l">
              <a:lnSpc>
                <a:spcPct val="100000"/>
              </a:lnSpc>
              <a:spcBef>
                <a:spcPts val="0"/>
              </a:spcBef>
              <a:spcAft>
                <a:spcPts val="0"/>
              </a:spcAft>
              <a:buClr>
                <a:srgbClr val="5500FF"/>
              </a:buClr>
              <a:buSzPts val="4200"/>
              <a:buNone/>
              <a:defRPr sz="4200">
                <a:solidFill>
                  <a:srgbClr val="5500FF"/>
                </a:solidFill>
              </a:defRPr>
            </a:lvl5pPr>
            <a:lvl6pPr lvl="5" algn="l">
              <a:lnSpc>
                <a:spcPct val="100000"/>
              </a:lnSpc>
              <a:spcBef>
                <a:spcPts val="0"/>
              </a:spcBef>
              <a:spcAft>
                <a:spcPts val="0"/>
              </a:spcAft>
              <a:buClr>
                <a:srgbClr val="5500FF"/>
              </a:buClr>
              <a:buSzPts val="4200"/>
              <a:buNone/>
              <a:defRPr sz="4200">
                <a:solidFill>
                  <a:srgbClr val="5500FF"/>
                </a:solidFill>
              </a:defRPr>
            </a:lvl6pPr>
            <a:lvl7pPr lvl="6" algn="l">
              <a:lnSpc>
                <a:spcPct val="100000"/>
              </a:lnSpc>
              <a:spcBef>
                <a:spcPts val="0"/>
              </a:spcBef>
              <a:spcAft>
                <a:spcPts val="0"/>
              </a:spcAft>
              <a:buClr>
                <a:srgbClr val="5500FF"/>
              </a:buClr>
              <a:buSzPts val="4200"/>
              <a:buNone/>
              <a:defRPr sz="4200">
                <a:solidFill>
                  <a:srgbClr val="5500FF"/>
                </a:solidFill>
              </a:defRPr>
            </a:lvl7pPr>
            <a:lvl8pPr lvl="7" algn="l">
              <a:lnSpc>
                <a:spcPct val="100000"/>
              </a:lnSpc>
              <a:spcBef>
                <a:spcPts val="0"/>
              </a:spcBef>
              <a:spcAft>
                <a:spcPts val="0"/>
              </a:spcAft>
              <a:buClr>
                <a:srgbClr val="5500FF"/>
              </a:buClr>
              <a:buSzPts val="4200"/>
              <a:buNone/>
              <a:defRPr sz="4200">
                <a:solidFill>
                  <a:srgbClr val="5500FF"/>
                </a:solidFill>
              </a:defRPr>
            </a:lvl8pPr>
            <a:lvl9pPr lvl="8"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CARÁTULA">
  <p:cSld name="SECTION_HEADER_1">
    <p:bg>
      <p:bgPr>
        <a:solidFill>
          <a:srgbClr val="009BDE"/>
        </a:solidFill>
      </p:bgPr>
    </p:bg>
    <p:spTree>
      <p:nvGrpSpPr>
        <p:cNvPr id="71" name="Shape 71"/>
        <p:cNvGrpSpPr/>
        <p:nvPr/>
      </p:nvGrpSpPr>
      <p:grpSpPr>
        <a:xfrm>
          <a:off x="0" y="0"/>
          <a:ext cx="0" cy="0"/>
          <a:chOff x="0" y="0"/>
          <a:chExt cx="0" cy="0"/>
        </a:xfrm>
      </p:grpSpPr>
      <p:pic>
        <p:nvPicPr>
          <p:cNvPr id="72" name="Google Shape;72;p107"/>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73" name="Google Shape;73;p107"/>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74" name="Google Shape;74;p107"/>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1">
  <p:cSld name="TITLE_AND_BODY_1">
    <p:bg>
      <p:bgPr>
        <a:noFill/>
      </p:bgPr>
    </p:bg>
    <p:spTree>
      <p:nvGrpSpPr>
        <p:cNvPr id="75" name="Shape 75"/>
        <p:cNvGrpSpPr/>
        <p:nvPr/>
      </p:nvGrpSpPr>
      <p:grpSpPr>
        <a:xfrm>
          <a:off x="0" y="0"/>
          <a:ext cx="0" cy="0"/>
          <a:chOff x="0" y="0"/>
          <a:chExt cx="0" cy="0"/>
        </a:xfrm>
      </p:grpSpPr>
      <p:sp>
        <p:nvSpPr>
          <p:cNvPr id="76" name="Google Shape;76;p108"/>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 name="Google Shape;77;p10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78" name="Google Shape;78;p10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2pPr>
            <a:lvl3pPr lvl="2"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3pPr>
            <a:lvl4pPr lvl="3"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4pPr>
            <a:lvl5pPr lvl="4"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5pPr>
            <a:lvl6pPr lvl="5"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6pPr>
            <a:lvl7pPr lvl="6"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7pPr>
            <a:lvl8pPr lvl="7"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8pPr>
            <a:lvl9pPr lvl="8"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9pPr>
          </a:lstStyle>
          <a:p/>
        </p:txBody>
      </p:sp>
      <p:sp>
        <p:nvSpPr>
          <p:cNvPr id="79" name="Google Shape;79;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2">
  <p:cSld name="TITLE_AND_BODY_1_1">
    <p:bg>
      <p:bgPr>
        <a:noFill/>
      </p:bgPr>
    </p:bg>
    <p:spTree>
      <p:nvGrpSpPr>
        <p:cNvPr id="80" name="Shape 80"/>
        <p:cNvGrpSpPr/>
        <p:nvPr/>
      </p:nvGrpSpPr>
      <p:grpSpPr>
        <a:xfrm>
          <a:off x="0" y="0"/>
          <a:ext cx="0" cy="0"/>
          <a:chOff x="0" y="0"/>
          <a:chExt cx="0" cy="0"/>
        </a:xfrm>
      </p:grpSpPr>
      <p:sp>
        <p:nvSpPr>
          <p:cNvPr id="81" name="Google Shape;81;p109"/>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3" type="twoColTx">
  <p:cSld name="TITLE_AND_TWO_COLUMNS">
    <p:bg>
      <p:bgPr>
        <a:noFill/>
      </p:bgPr>
    </p:bg>
    <p:spTree>
      <p:nvGrpSpPr>
        <p:cNvPr id="83" name="Shape 83"/>
        <p:cNvGrpSpPr/>
        <p:nvPr/>
      </p:nvGrpSpPr>
      <p:grpSpPr>
        <a:xfrm>
          <a:off x="0" y="0"/>
          <a:ext cx="0" cy="0"/>
          <a:chOff x="0" y="0"/>
          <a:chExt cx="0" cy="0"/>
        </a:xfrm>
      </p:grpSpPr>
      <p:sp>
        <p:nvSpPr>
          <p:cNvPr id="84" name="Google Shape;84;p110"/>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10"/>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2pPr>
            <a:lvl3pPr lvl="2"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3pPr>
            <a:lvl4pPr lvl="3"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4pPr>
            <a:lvl5pPr lvl="4"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5pPr>
            <a:lvl6pPr lvl="5"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6pPr>
            <a:lvl7pPr lvl="6"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7pPr>
            <a:lvl8pPr lvl="7"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8pPr>
            <a:lvl9pPr lvl="8"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9pPr>
          </a:lstStyle>
          <a:p/>
        </p:txBody>
      </p:sp>
      <p:sp>
        <p:nvSpPr>
          <p:cNvPr id="86" name="Google Shape;86;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4">
  <p:cSld name="TITLE_AND_TWO_COLUMNS_1_2_1_1">
    <p:bg>
      <p:bgPr>
        <a:noFill/>
      </p:bgPr>
    </p:bg>
    <p:spTree>
      <p:nvGrpSpPr>
        <p:cNvPr id="87" name="Shape 87"/>
        <p:cNvGrpSpPr/>
        <p:nvPr/>
      </p:nvGrpSpPr>
      <p:grpSpPr>
        <a:xfrm>
          <a:off x="0" y="0"/>
          <a:ext cx="0" cy="0"/>
          <a:chOff x="0" y="0"/>
          <a:chExt cx="0" cy="0"/>
        </a:xfrm>
      </p:grpSpPr>
      <p:sp>
        <p:nvSpPr>
          <p:cNvPr id="88" name="Google Shape;88;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9" name="Google Shape;89;p111"/>
          <p:cNvGrpSpPr/>
          <p:nvPr/>
        </p:nvGrpSpPr>
        <p:grpSpPr>
          <a:xfrm>
            <a:off x="830392" y="1191256"/>
            <a:ext cx="745763" cy="45826"/>
            <a:chOff x="4580561" y="2589004"/>
            <a:chExt cx="1064464" cy="25200"/>
          </a:xfrm>
        </p:grpSpPr>
        <p:sp>
          <p:nvSpPr>
            <p:cNvPr id="90" name="Google Shape;90;p111"/>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11"/>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11"/>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algn="l">
              <a:lnSpc>
                <a:spcPct val="100000"/>
              </a:lnSpc>
              <a:spcBef>
                <a:spcPts val="0"/>
              </a:spcBef>
              <a:spcAft>
                <a:spcPts val="0"/>
              </a:spcAft>
              <a:buClr>
                <a:srgbClr val="009BDE"/>
              </a:buClr>
              <a:buSzPts val="2800"/>
              <a:buNone/>
              <a:defRPr>
                <a:solidFill>
                  <a:srgbClr val="009BDE"/>
                </a:solidFill>
              </a:defRPr>
            </a:lvl2pPr>
            <a:lvl3pPr lvl="2" algn="l">
              <a:lnSpc>
                <a:spcPct val="100000"/>
              </a:lnSpc>
              <a:spcBef>
                <a:spcPts val="0"/>
              </a:spcBef>
              <a:spcAft>
                <a:spcPts val="0"/>
              </a:spcAft>
              <a:buClr>
                <a:srgbClr val="009BDE"/>
              </a:buClr>
              <a:buSzPts val="2800"/>
              <a:buNone/>
              <a:defRPr>
                <a:solidFill>
                  <a:srgbClr val="009BDE"/>
                </a:solidFill>
              </a:defRPr>
            </a:lvl3pPr>
            <a:lvl4pPr lvl="3" algn="l">
              <a:lnSpc>
                <a:spcPct val="100000"/>
              </a:lnSpc>
              <a:spcBef>
                <a:spcPts val="0"/>
              </a:spcBef>
              <a:spcAft>
                <a:spcPts val="0"/>
              </a:spcAft>
              <a:buClr>
                <a:srgbClr val="009BDE"/>
              </a:buClr>
              <a:buSzPts val="2800"/>
              <a:buNone/>
              <a:defRPr>
                <a:solidFill>
                  <a:srgbClr val="009BDE"/>
                </a:solidFill>
              </a:defRPr>
            </a:lvl4pPr>
            <a:lvl5pPr lvl="4" algn="l">
              <a:lnSpc>
                <a:spcPct val="100000"/>
              </a:lnSpc>
              <a:spcBef>
                <a:spcPts val="0"/>
              </a:spcBef>
              <a:spcAft>
                <a:spcPts val="0"/>
              </a:spcAft>
              <a:buClr>
                <a:srgbClr val="009BDE"/>
              </a:buClr>
              <a:buSzPts val="2800"/>
              <a:buNone/>
              <a:defRPr>
                <a:solidFill>
                  <a:srgbClr val="009BDE"/>
                </a:solidFill>
              </a:defRPr>
            </a:lvl5pPr>
            <a:lvl6pPr lvl="5" algn="l">
              <a:lnSpc>
                <a:spcPct val="100000"/>
              </a:lnSpc>
              <a:spcBef>
                <a:spcPts val="0"/>
              </a:spcBef>
              <a:spcAft>
                <a:spcPts val="0"/>
              </a:spcAft>
              <a:buClr>
                <a:srgbClr val="009BDE"/>
              </a:buClr>
              <a:buSzPts val="2800"/>
              <a:buNone/>
              <a:defRPr>
                <a:solidFill>
                  <a:srgbClr val="009BDE"/>
                </a:solidFill>
              </a:defRPr>
            </a:lvl6pPr>
            <a:lvl7pPr lvl="6" algn="l">
              <a:lnSpc>
                <a:spcPct val="100000"/>
              </a:lnSpc>
              <a:spcBef>
                <a:spcPts val="0"/>
              </a:spcBef>
              <a:spcAft>
                <a:spcPts val="0"/>
              </a:spcAft>
              <a:buClr>
                <a:srgbClr val="009BDE"/>
              </a:buClr>
              <a:buSzPts val="2800"/>
              <a:buNone/>
              <a:defRPr>
                <a:solidFill>
                  <a:srgbClr val="009BDE"/>
                </a:solidFill>
              </a:defRPr>
            </a:lvl7pPr>
            <a:lvl8pPr lvl="7" algn="l">
              <a:lnSpc>
                <a:spcPct val="100000"/>
              </a:lnSpc>
              <a:spcBef>
                <a:spcPts val="0"/>
              </a:spcBef>
              <a:spcAft>
                <a:spcPts val="0"/>
              </a:spcAft>
              <a:buClr>
                <a:srgbClr val="009BDE"/>
              </a:buClr>
              <a:buSzPts val="2800"/>
              <a:buNone/>
              <a:defRPr>
                <a:solidFill>
                  <a:srgbClr val="009BDE"/>
                </a:solidFill>
              </a:defRPr>
            </a:lvl8pPr>
            <a:lvl9pPr lvl="8"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ráctica 2">
  <p:cSld name="TITLE_AND_BODY_1_1_1_1">
    <p:bg>
      <p:bgPr>
        <a:noFill/>
      </p:bgPr>
    </p:bg>
    <p:spTree>
      <p:nvGrpSpPr>
        <p:cNvPr id="93" name="Shape 93"/>
        <p:cNvGrpSpPr/>
        <p:nvPr/>
      </p:nvGrpSpPr>
      <p:grpSpPr>
        <a:xfrm>
          <a:off x="0" y="0"/>
          <a:ext cx="0" cy="0"/>
          <a:chOff x="0" y="0"/>
          <a:chExt cx="0" cy="0"/>
        </a:xfrm>
      </p:grpSpPr>
      <p:sp>
        <p:nvSpPr>
          <p:cNvPr id="94" name="Google Shape;94;p112"/>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secHead">
  <p:cSld name="SECTION_HEADER">
    <p:bg>
      <p:bgPr>
        <a:noFill/>
      </p:bgPr>
    </p:bg>
    <p:spTree>
      <p:nvGrpSpPr>
        <p:cNvPr id="12" name="Shape 12"/>
        <p:cNvGrpSpPr/>
        <p:nvPr/>
      </p:nvGrpSpPr>
      <p:grpSpPr>
        <a:xfrm>
          <a:off x="0" y="0"/>
          <a:ext cx="0" cy="0"/>
          <a:chOff x="0" y="0"/>
          <a:chExt cx="0" cy="0"/>
        </a:xfrm>
      </p:grpSpPr>
      <p:grpSp>
        <p:nvGrpSpPr>
          <p:cNvPr id="13" name="Google Shape;13;p60"/>
          <p:cNvGrpSpPr/>
          <p:nvPr/>
        </p:nvGrpSpPr>
        <p:grpSpPr>
          <a:xfrm>
            <a:off x="830392" y="1191256"/>
            <a:ext cx="745763" cy="45826"/>
            <a:chOff x="4580561" y="2589004"/>
            <a:chExt cx="1064464" cy="25200"/>
          </a:xfrm>
        </p:grpSpPr>
        <p:sp>
          <p:nvSpPr>
            <p:cNvPr id="14" name="Google Shape;14;p60"/>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0"/>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7" name="Google Shape;17;p60"/>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18" name="Google Shape;18;p60"/>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19" name="Google Shape;19;p60"/>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ráctica 3">
  <p:cSld name="TITLE_AND_TWO_COLUMNS_1_1">
    <p:bg>
      <p:bgPr>
        <a:noFill/>
      </p:bgPr>
    </p:bg>
    <p:spTree>
      <p:nvGrpSpPr>
        <p:cNvPr id="96" name="Shape 96"/>
        <p:cNvGrpSpPr/>
        <p:nvPr/>
      </p:nvGrpSpPr>
      <p:grpSpPr>
        <a:xfrm>
          <a:off x="0" y="0"/>
          <a:ext cx="0" cy="0"/>
          <a:chOff x="0" y="0"/>
          <a:chExt cx="0" cy="0"/>
        </a:xfrm>
      </p:grpSpPr>
      <p:sp>
        <p:nvSpPr>
          <p:cNvPr id="97" name="Google Shape;97;p113"/>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3"/>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400"/>
              <a:buNone/>
              <a:defRPr sz="2400">
                <a:solidFill>
                  <a:srgbClr val="430098"/>
                </a:solidFill>
              </a:defRPr>
            </a:lvl1pPr>
            <a:lvl2pPr lvl="1"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2pPr>
            <a:lvl3pPr lvl="2"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3pPr>
            <a:lvl4pPr lvl="3"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4pPr>
            <a:lvl5pPr lvl="4"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5pPr>
            <a:lvl6pPr lvl="5"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6pPr>
            <a:lvl7pPr lvl="6"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7pPr>
            <a:lvl8pPr lvl="7"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8pPr>
            <a:lvl9pPr lvl="8" algn="l">
              <a:lnSpc>
                <a:spcPct val="100000"/>
              </a:lnSpc>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9pPr>
          </a:lstStyle>
          <a:p/>
        </p:txBody>
      </p:sp>
      <p:sp>
        <p:nvSpPr>
          <p:cNvPr id="99" name="Google Shape;99;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enas prácticas">
  <p:cSld name="SECTION_HEADER_1_2">
    <p:bg>
      <p:bgPr>
        <a:solidFill>
          <a:srgbClr val="009BDE"/>
        </a:solidFill>
      </p:bgPr>
    </p:bg>
    <p:spTree>
      <p:nvGrpSpPr>
        <p:cNvPr id="100" name="Shape 100"/>
        <p:cNvGrpSpPr/>
        <p:nvPr/>
      </p:nvGrpSpPr>
      <p:grpSpPr>
        <a:xfrm>
          <a:off x="0" y="0"/>
          <a:ext cx="0" cy="0"/>
          <a:chOff x="0" y="0"/>
          <a:chExt cx="0" cy="0"/>
        </a:xfrm>
      </p:grpSpPr>
      <p:pic>
        <p:nvPicPr>
          <p:cNvPr id="101" name="Google Shape;101;p114"/>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02" name="Google Shape;102;p114"/>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103" name="Google Shape;103;p114"/>
          <p:cNvPicPr preferRelativeResize="0"/>
          <p:nvPr/>
        </p:nvPicPr>
        <p:blipFill rotWithShape="1">
          <a:blip r:embed="rId3">
            <a:alphaModFix/>
          </a:blip>
          <a:srcRect b="0" l="22332" r="22331"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bías que...">
  <p:cSld name="SECTION_HEADER_1_2_1">
    <p:bg>
      <p:bgPr>
        <a:solidFill>
          <a:srgbClr val="E1446D"/>
        </a:solidFill>
      </p:bgPr>
    </p:bg>
    <p:spTree>
      <p:nvGrpSpPr>
        <p:cNvPr id="104" name="Shape 104"/>
        <p:cNvGrpSpPr/>
        <p:nvPr/>
      </p:nvGrpSpPr>
      <p:grpSpPr>
        <a:xfrm>
          <a:off x="0" y="0"/>
          <a:ext cx="0" cy="0"/>
          <a:chOff x="0" y="0"/>
          <a:chExt cx="0" cy="0"/>
        </a:xfrm>
      </p:grpSpPr>
      <p:pic>
        <p:nvPicPr>
          <p:cNvPr id="105" name="Google Shape;105;p115"/>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06" name="Google Shape;106;p11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107" name="Google Shape;107;p115"/>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8" name="Shape 108"/>
        <p:cNvGrpSpPr/>
        <p:nvPr/>
      </p:nvGrpSpPr>
      <p:grpSpPr>
        <a:xfrm>
          <a:off x="0" y="0"/>
          <a:ext cx="0" cy="0"/>
          <a:chOff x="0" y="0"/>
          <a:chExt cx="0" cy="0"/>
        </a:xfrm>
      </p:grpSpPr>
      <p:sp>
        <p:nvSpPr>
          <p:cNvPr id="109" name="Google Shape;109;p11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lvl="1"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Google Shape;110;p11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11" name="Google Shape;111;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ema del día">
  <p:cSld name="CUSTOM">
    <p:spTree>
      <p:nvGrpSpPr>
        <p:cNvPr id="112" name="Shape 112"/>
        <p:cNvGrpSpPr/>
        <p:nvPr/>
      </p:nvGrpSpPr>
      <p:grpSpPr>
        <a:xfrm>
          <a:off x="0" y="0"/>
          <a:ext cx="0" cy="0"/>
          <a:chOff x="0" y="0"/>
          <a:chExt cx="0" cy="0"/>
        </a:xfrm>
      </p:grpSpPr>
      <p:sp>
        <p:nvSpPr>
          <p:cNvPr id="113" name="Google Shape;113;p1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14" name="Google Shape;114;p117"/>
          <p:cNvSpPr txBox="1"/>
          <p:nvPr/>
        </p:nvSpPr>
        <p:spPr>
          <a:xfrm>
            <a:off x="619700" y="284675"/>
            <a:ext cx="68217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TEMA DEL DÍA</a:t>
            </a:r>
            <a:endParaRPr b="0" i="0" sz="1400" u="none" cap="none" strike="noStrike">
              <a:solidFill>
                <a:srgbClr val="009BDE"/>
              </a:solidFill>
              <a:latin typeface="Rubik"/>
              <a:ea typeface="Rubik"/>
              <a:cs typeface="Rubik"/>
              <a:sym typeface="Rubik"/>
            </a:endParaRPr>
          </a:p>
        </p:txBody>
      </p:sp>
      <p:sp>
        <p:nvSpPr>
          <p:cNvPr id="115" name="Google Shape;115;p117"/>
          <p:cNvSpPr txBox="1"/>
          <p:nvPr/>
        </p:nvSpPr>
        <p:spPr>
          <a:xfrm>
            <a:off x="712650" y="790750"/>
            <a:ext cx="7167900" cy="4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4343"/>
              </a:solidFill>
              <a:latin typeface="Rubik"/>
              <a:ea typeface="Rubik"/>
              <a:cs typeface="Rubik"/>
              <a:sym typeface="Rubik"/>
            </a:endParaRPr>
          </a:p>
        </p:txBody>
      </p:sp>
      <p:sp>
        <p:nvSpPr>
          <p:cNvPr id="116" name="Google Shape;116;p117"/>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encuentro_1">
  <p:cSld name="TITLE_AND_BODY_1_3">
    <p:bg>
      <p:bgPr>
        <a:noFill/>
      </p:bgPr>
    </p:bg>
    <p:spTree>
      <p:nvGrpSpPr>
        <p:cNvPr id="117" name="Shape 117"/>
        <p:cNvGrpSpPr/>
        <p:nvPr/>
      </p:nvGrpSpPr>
      <p:grpSpPr>
        <a:xfrm>
          <a:off x="0" y="0"/>
          <a:ext cx="0" cy="0"/>
          <a:chOff x="0" y="0"/>
          <a:chExt cx="0" cy="0"/>
        </a:xfrm>
      </p:grpSpPr>
      <p:sp>
        <p:nvSpPr>
          <p:cNvPr id="118" name="Google Shape;118;p118"/>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 name="Google Shape;119;p11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20" name="Google Shape;120;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21" name="Google Shape;121;p118"/>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1" i="0" lang="es" sz="1400" u="none" cap="none" strike="noStrike">
                <a:solidFill>
                  <a:srgbClr val="FFFFFF"/>
                </a:solidFill>
                <a:latin typeface="Rubik"/>
                <a:ea typeface="Rubik"/>
                <a:cs typeface="Rubik"/>
                <a:sym typeface="Rubik"/>
              </a:rPr>
              <a:t>REPASO</a:t>
            </a:r>
            <a:endParaRPr b="0" i="0" sz="1400" u="none" cap="none" strike="noStrike">
              <a:solidFill>
                <a:srgbClr val="FFFFFF"/>
              </a:solidFill>
              <a:latin typeface="Rubik"/>
              <a:ea typeface="Rubik"/>
              <a:cs typeface="Rubik"/>
              <a:sym typeface="Rubik"/>
            </a:endParaRPr>
          </a:p>
        </p:txBody>
      </p:sp>
      <p:sp>
        <p:nvSpPr>
          <p:cNvPr id="122" name="Google Shape;122;p118"/>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s" sz="2400" u="none" cap="none" strike="noStrike">
                <a:solidFill>
                  <a:srgbClr val="009BDE"/>
                </a:solidFill>
                <a:latin typeface="Rubik"/>
                <a:ea typeface="Rubik"/>
                <a:cs typeface="Rubik"/>
                <a:sym typeface="Rubik"/>
              </a:rPr>
              <a:t>EJERCICIO DEL ENCUENTRO PASADO</a:t>
            </a:r>
            <a:endParaRPr b="1" i="0" sz="2400" u="none" cap="none" strike="noStrike">
              <a:solidFill>
                <a:srgbClr val="009BDE"/>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b="0" i="0" lang="es" sz="1400" u="none" cap="none" strike="noStrike">
                <a:solidFill>
                  <a:srgbClr val="434343"/>
                </a:solidFill>
                <a:latin typeface="Rubik"/>
                <a:ea typeface="Rubik"/>
                <a:cs typeface="Rubik"/>
                <a:sym typeface="Rubik"/>
              </a:rPr>
              <a:t>¡Muéstranos qué hiciste!</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b="0" i="0" lang="es" sz="1400" u="none" cap="none" strike="noStrike">
                <a:solidFill>
                  <a:srgbClr val="434343"/>
                </a:solidFill>
                <a:latin typeface="Rubik"/>
                <a:ea typeface="Rubik"/>
                <a:cs typeface="Rubik"/>
                <a:sym typeface="Rubik"/>
              </a:rPr>
              <a:t>¿Qué cosas te costaron más del ejercicio? ¿Cómo las resolviste?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b="0" i="0" lang="es" sz="1400" u="none" cap="none" strike="noStrike">
                <a:solidFill>
                  <a:srgbClr val="434343"/>
                </a:solidFill>
                <a:latin typeface="Rubik"/>
                <a:ea typeface="Rubik"/>
                <a:cs typeface="Rubik"/>
                <a:sym typeface="Rubik"/>
              </a:rPr>
              <a:t>¿Cuál el principal aprendizaje que te llevas?</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b="0" i="0" lang="es" sz="1400" u="none" cap="none" strike="noStrike">
                <a:solidFill>
                  <a:srgbClr val="434343"/>
                </a:solidFill>
                <a:latin typeface="Rubik"/>
                <a:ea typeface="Rubik"/>
                <a:cs typeface="Rubik"/>
                <a:sym typeface="Rubik"/>
              </a:rPr>
              <a:t>Si tuvieras que hacerle alguna recomendación a alguien que va a hacer el ejercicio por primera vez, ¿qué le dirías?</a:t>
            </a:r>
            <a:endParaRPr b="0" i="0" sz="1400" u="none" cap="none" strike="noStrike">
              <a:solidFill>
                <a:srgbClr val="434343"/>
              </a:solidFill>
              <a:latin typeface="Rubik"/>
              <a:ea typeface="Rubik"/>
              <a:cs typeface="Rubik"/>
              <a:sym typeface="Rubik"/>
            </a:endParaRPr>
          </a:p>
        </p:txBody>
      </p:sp>
      <p:pic>
        <p:nvPicPr>
          <p:cNvPr id="123" name="Google Shape;123;p118"/>
          <p:cNvPicPr preferRelativeResize="0"/>
          <p:nvPr/>
        </p:nvPicPr>
        <p:blipFill rotWithShape="1">
          <a:blip r:embed="rId3">
            <a:alphaModFix/>
          </a:blip>
          <a:srcRect b="22349" l="2340" r="5134" t="21426"/>
          <a:stretch/>
        </p:blipFill>
        <p:spPr>
          <a:xfrm>
            <a:off x="4412500" y="3493850"/>
            <a:ext cx="3620000" cy="16496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encuentro_2">
  <p:cSld name="TITLE_AND_BODY_1_3_3">
    <p:bg>
      <p:bgPr>
        <a:noFill/>
      </p:bgPr>
    </p:bg>
    <p:spTree>
      <p:nvGrpSpPr>
        <p:cNvPr id="124" name="Shape 124"/>
        <p:cNvGrpSpPr/>
        <p:nvPr/>
      </p:nvGrpSpPr>
      <p:grpSpPr>
        <a:xfrm>
          <a:off x="0" y="0"/>
          <a:ext cx="0" cy="0"/>
          <a:chOff x="0" y="0"/>
          <a:chExt cx="0" cy="0"/>
        </a:xfrm>
      </p:grpSpPr>
      <p:sp>
        <p:nvSpPr>
          <p:cNvPr id="125" name="Google Shape;125;p119"/>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119"/>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27" name="Google Shape;127;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28" name="Google Shape;128;p119"/>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1" i="0" lang="es" sz="1400" u="none" cap="none" strike="noStrike">
                <a:solidFill>
                  <a:srgbClr val="FFFFFF"/>
                </a:solidFill>
                <a:latin typeface="Rubik"/>
                <a:ea typeface="Rubik"/>
                <a:cs typeface="Rubik"/>
                <a:sym typeface="Rubik"/>
              </a:rPr>
              <a:t>REPASO</a:t>
            </a:r>
            <a:endParaRPr b="0" i="0" sz="1400" u="none" cap="none" strike="noStrike">
              <a:solidFill>
                <a:srgbClr val="FFFFFF"/>
              </a:solidFill>
              <a:latin typeface="Rubik"/>
              <a:ea typeface="Rubik"/>
              <a:cs typeface="Rubik"/>
              <a:sym typeface="Rubik"/>
            </a:endParaRPr>
          </a:p>
        </p:txBody>
      </p:sp>
      <p:sp>
        <p:nvSpPr>
          <p:cNvPr id="129" name="Google Shape;129;p119"/>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s" sz="2400" u="none" cap="none" strike="noStrike">
                <a:solidFill>
                  <a:srgbClr val="009BDE"/>
                </a:solidFill>
                <a:latin typeface="Rubik"/>
                <a:ea typeface="Rubik"/>
                <a:cs typeface="Rubik"/>
                <a:sym typeface="Rubik"/>
              </a:rPr>
              <a:t>EJERCICIO DEL ENCUENTRO PASADO</a:t>
            </a:r>
            <a:endParaRPr b="1" i="0" sz="2400" u="none" cap="none" strike="noStrike">
              <a:solidFill>
                <a:srgbClr val="009BDE"/>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b="0" i="0" lang="es" sz="2000" u="none" cap="none" strike="noStrike">
                <a:solidFill>
                  <a:srgbClr val="434343"/>
                </a:solidFill>
                <a:latin typeface="Rubik"/>
                <a:ea typeface="Rubik"/>
                <a:cs typeface="Rubik"/>
                <a:sym typeface="Rubik"/>
              </a:rPr>
              <a:t>¿Alguien hizo algo diferente que quiera mostrar?</a:t>
            </a:r>
            <a:endParaRPr b="0" i="0" sz="2000" u="none" cap="none" strike="noStrike">
              <a:solidFill>
                <a:srgbClr val="434343"/>
              </a:solidFill>
              <a:latin typeface="Rubik"/>
              <a:ea typeface="Rubik"/>
              <a:cs typeface="Rubik"/>
              <a:sym typeface="Rubik"/>
            </a:endParaRPr>
          </a:p>
        </p:txBody>
      </p:sp>
      <p:pic>
        <p:nvPicPr>
          <p:cNvPr id="130" name="Google Shape;130;p119"/>
          <p:cNvPicPr preferRelativeResize="0"/>
          <p:nvPr/>
        </p:nvPicPr>
        <p:blipFill rotWithShape="1">
          <a:blip r:embed="rId3">
            <a:alphaModFix/>
          </a:blip>
          <a:srcRect b="15223" l="10745" r="17234" t="15514"/>
          <a:stretch/>
        </p:blipFill>
        <p:spPr>
          <a:xfrm>
            <a:off x="4839700" y="2972275"/>
            <a:ext cx="3010200" cy="21712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1">
  <p:cSld name="TITLE_AND_BODY_1_3_3_2">
    <p:bg>
      <p:bgPr>
        <a:noFill/>
      </p:bgPr>
    </p:bg>
    <p:spTree>
      <p:nvGrpSpPr>
        <p:cNvPr id="131" name="Shape 131"/>
        <p:cNvGrpSpPr/>
        <p:nvPr/>
      </p:nvGrpSpPr>
      <p:grpSpPr>
        <a:xfrm>
          <a:off x="0" y="0"/>
          <a:ext cx="0" cy="0"/>
          <a:chOff x="0" y="0"/>
          <a:chExt cx="0" cy="0"/>
        </a:xfrm>
      </p:grpSpPr>
      <p:sp>
        <p:nvSpPr>
          <p:cNvPr id="132" name="Google Shape;132;p120"/>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000"/>
              </a:spcAft>
              <a:buClr>
                <a:srgbClr val="000000"/>
              </a:buClr>
              <a:buSzPts val="1700"/>
              <a:buFont typeface="Arial"/>
              <a:buNone/>
            </a:pPr>
            <a:r>
              <a:rPr b="1" i="0" lang="es" sz="1600" u="none" cap="none" strike="noStrike">
                <a:solidFill>
                  <a:srgbClr val="009BDE"/>
                </a:solidFill>
                <a:latin typeface="Rubik"/>
                <a:ea typeface="Rubik"/>
                <a:cs typeface="Rubik"/>
                <a:sym typeface="Rubik"/>
              </a:rPr>
              <a:t>TEMAS BITÁCORA</a:t>
            </a:r>
            <a:endParaRPr b="0" i="0" sz="1600" u="none" cap="none" strike="noStrike">
              <a:solidFill>
                <a:srgbClr val="434343"/>
              </a:solidFill>
              <a:latin typeface="Rubik"/>
              <a:ea typeface="Rubik"/>
              <a:cs typeface="Rubik"/>
              <a:sym typeface="Rubik"/>
            </a:endParaRPr>
          </a:p>
        </p:txBody>
      </p:sp>
      <p:sp>
        <p:nvSpPr>
          <p:cNvPr id="133" name="Google Shape;133;p120"/>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120"/>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35" name="Google Shape;135;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36" name="Google Shape;136;p120"/>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1" i="0" lang="es" sz="1400" u="none" cap="none" strike="noStrike">
                <a:solidFill>
                  <a:srgbClr val="FFFFFF"/>
                </a:solidFill>
                <a:latin typeface="Rubik"/>
                <a:ea typeface="Rubik"/>
                <a:cs typeface="Rubik"/>
                <a:sym typeface="Rubik"/>
              </a:rPr>
              <a:t>REPASO</a:t>
            </a:r>
            <a:endParaRPr b="0" i="0" sz="1400" u="none" cap="none" strike="noStrike">
              <a:solidFill>
                <a:srgbClr val="FFFFFF"/>
              </a:solidFill>
              <a:latin typeface="Rubik"/>
              <a:ea typeface="Rubik"/>
              <a:cs typeface="Rubik"/>
              <a:sym typeface="Rubik"/>
            </a:endParaRPr>
          </a:p>
        </p:txBody>
      </p:sp>
      <p:pic>
        <p:nvPicPr>
          <p:cNvPr id="137" name="Google Shape;137;p120"/>
          <p:cNvPicPr preferRelativeResize="0"/>
          <p:nvPr/>
        </p:nvPicPr>
        <p:blipFill rotWithShape="1">
          <a:blip r:embed="rId3">
            <a:alphaModFix/>
          </a:blip>
          <a:srcRect b="0" l="0" r="0" t="0"/>
          <a:stretch/>
        </p:blipFill>
        <p:spPr>
          <a:xfrm>
            <a:off x="2462200" y="1649400"/>
            <a:ext cx="4870899" cy="14978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2 1">
  <p:cSld name="TITLE_AND_BODY_1_3_2_1">
    <p:bg>
      <p:bgPr>
        <a:noFill/>
      </p:bgPr>
    </p:bg>
    <p:spTree>
      <p:nvGrpSpPr>
        <p:cNvPr id="138" name="Shape 138"/>
        <p:cNvGrpSpPr/>
        <p:nvPr/>
      </p:nvGrpSpPr>
      <p:grpSpPr>
        <a:xfrm>
          <a:off x="0" y="0"/>
          <a:ext cx="0" cy="0"/>
          <a:chOff x="0" y="0"/>
          <a:chExt cx="0" cy="0"/>
        </a:xfrm>
      </p:grpSpPr>
      <p:sp>
        <p:nvSpPr>
          <p:cNvPr id="139" name="Google Shape;139;p121"/>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121"/>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41" name="Google Shape;141;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42" name="Google Shape;142;p121"/>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000"/>
              </a:spcAft>
              <a:buClr>
                <a:srgbClr val="000000"/>
              </a:buClr>
              <a:buSzPts val="1700"/>
              <a:buFont typeface="Arial"/>
              <a:buNone/>
            </a:pPr>
            <a:r>
              <a:rPr b="1" i="0" lang="es" sz="2400" u="none" cap="none" strike="noStrike">
                <a:solidFill>
                  <a:srgbClr val="009BDE"/>
                </a:solidFill>
                <a:latin typeface="Rubik"/>
                <a:ea typeface="Rubik"/>
                <a:cs typeface="Rubik"/>
                <a:sym typeface="Rubik"/>
              </a:rPr>
              <a:t>CHALLENGE BITÁCORA</a:t>
            </a:r>
            <a:endParaRPr b="0" i="0" sz="1600" u="none" cap="none" strike="noStrike">
              <a:solidFill>
                <a:srgbClr val="434343"/>
              </a:solidFill>
              <a:latin typeface="Rubik"/>
              <a:ea typeface="Rubik"/>
              <a:cs typeface="Rubik"/>
              <a:sym typeface="Rubik"/>
            </a:endParaRPr>
          </a:p>
        </p:txBody>
      </p:sp>
      <p:sp>
        <p:nvSpPr>
          <p:cNvPr id="143" name="Google Shape;143;p121"/>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1" i="0" lang="es" sz="1400" u="none" cap="none" strike="noStrike">
                <a:solidFill>
                  <a:srgbClr val="FFFFFF"/>
                </a:solidFill>
                <a:latin typeface="Rubik"/>
                <a:ea typeface="Rubik"/>
                <a:cs typeface="Rubik"/>
                <a:sym typeface="Rubik"/>
              </a:rPr>
              <a:t>REPASO</a:t>
            </a:r>
            <a:endParaRPr b="0" i="0" sz="1400" u="none" cap="none" strike="noStrike">
              <a:solidFill>
                <a:srgbClr val="FFFFFF"/>
              </a:solidFill>
              <a:latin typeface="Rubik"/>
              <a:ea typeface="Rubik"/>
              <a:cs typeface="Rubik"/>
              <a:sym typeface="Rubik"/>
            </a:endParaRPr>
          </a:p>
        </p:txBody>
      </p:sp>
      <p:sp>
        <p:nvSpPr>
          <p:cNvPr id="144" name="Google Shape;144;p121"/>
          <p:cNvSpPr txBox="1"/>
          <p:nvPr/>
        </p:nvSpPr>
        <p:spPr>
          <a:xfrm>
            <a:off x="8097425" y="83475"/>
            <a:ext cx="9564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s" sz="4800" u="none" cap="none" strike="noStrike">
                <a:solidFill>
                  <a:srgbClr val="000000"/>
                </a:solidFill>
                <a:latin typeface="Arial"/>
                <a:ea typeface="Arial"/>
                <a:cs typeface="Arial"/>
                <a:sym typeface="Arial"/>
              </a:rPr>
              <a:t>📝</a:t>
            </a:r>
            <a:endParaRPr b="0" i="0" sz="48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3">
  <p:cSld name="TITLE_AND_BODY_1_3_3_1">
    <p:bg>
      <p:bgPr>
        <a:noFill/>
      </p:bgPr>
    </p:bg>
    <p:spTree>
      <p:nvGrpSpPr>
        <p:cNvPr id="145" name="Shape 145"/>
        <p:cNvGrpSpPr/>
        <p:nvPr/>
      </p:nvGrpSpPr>
      <p:grpSpPr>
        <a:xfrm>
          <a:off x="0" y="0"/>
          <a:ext cx="0" cy="0"/>
          <a:chOff x="0" y="0"/>
          <a:chExt cx="0" cy="0"/>
        </a:xfrm>
      </p:grpSpPr>
      <p:sp>
        <p:nvSpPr>
          <p:cNvPr id="146" name="Google Shape;146;p12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p12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48" name="Google Shape;148;p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49" name="Google Shape;149;p122"/>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1" i="0" lang="es" sz="1400" u="none" cap="none" strike="noStrike">
                <a:solidFill>
                  <a:srgbClr val="FFFFFF"/>
                </a:solidFill>
                <a:latin typeface="Rubik"/>
                <a:ea typeface="Rubik"/>
                <a:cs typeface="Rubik"/>
                <a:sym typeface="Rubik"/>
              </a:rPr>
              <a:t>REPASO</a:t>
            </a:r>
            <a:endParaRPr b="0" i="0" sz="1400" u="none" cap="none" strike="noStrike">
              <a:solidFill>
                <a:srgbClr val="FFFFFF"/>
              </a:solidFill>
              <a:latin typeface="Rubik"/>
              <a:ea typeface="Rubik"/>
              <a:cs typeface="Rubik"/>
              <a:sym typeface="Rubik"/>
            </a:endParaRPr>
          </a:p>
        </p:txBody>
      </p:sp>
      <p:sp>
        <p:nvSpPr>
          <p:cNvPr id="150" name="Google Shape;150;p122"/>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s" sz="2400" u="none" cap="none" strike="noStrike">
                <a:solidFill>
                  <a:srgbClr val="009BDE"/>
                </a:solidFill>
                <a:latin typeface="Rubik"/>
                <a:ea typeface="Rubik"/>
                <a:cs typeface="Rubik"/>
                <a:sym typeface="Rubik"/>
              </a:rPr>
              <a:t>CHALLENGE BITÁCORA</a:t>
            </a:r>
            <a:endParaRPr b="1" i="0" sz="2400" u="none" cap="none" strike="noStrike">
              <a:solidFill>
                <a:srgbClr val="009BDE"/>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b="0" i="0" lang="es" sz="2000" u="none" cap="none" strike="noStrike">
                <a:solidFill>
                  <a:srgbClr val="434343"/>
                </a:solidFill>
                <a:latin typeface="Rubik"/>
                <a:ea typeface="Rubik"/>
                <a:cs typeface="Rubik"/>
                <a:sym typeface="Rubik"/>
              </a:rPr>
              <a:t>¿Alguien hizo algo diferente que quiera mostrar?</a:t>
            </a:r>
            <a:endParaRPr b="0" i="0" sz="2000" u="none" cap="none" strike="noStrike">
              <a:solidFill>
                <a:srgbClr val="434343"/>
              </a:solidFill>
              <a:latin typeface="Rubik"/>
              <a:ea typeface="Rubik"/>
              <a:cs typeface="Rubik"/>
              <a:sym typeface="Rubik"/>
            </a:endParaRPr>
          </a:p>
        </p:txBody>
      </p:sp>
      <p:sp>
        <p:nvSpPr>
          <p:cNvPr id="151" name="Google Shape;151;p122"/>
          <p:cNvSpPr txBox="1"/>
          <p:nvPr/>
        </p:nvSpPr>
        <p:spPr>
          <a:xfrm>
            <a:off x="8097425" y="83475"/>
            <a:ext cx="956400" cy="81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s" sz="4800" u="none" cap="none" strike="noStrike">
                <a:solidFill>
                  <a:srgbClr val="000000"/>
                </a:solidFill>
                <a:latin typeface="Arial"/>
                <a:ea typeface="Arial"/>
                <a:cs typeface="Arial"/>
                <a:sym typeface="Arial"/>
              </a:rPr>
              <a:t>📝</a:t>
            </a:r>
            <a:endParaRPr b="0" i="0" sz="4800" u="none" cap="none" strike="noStrike">
              <a:solidFill>
                <a:srgbClr val="000000"/>
              </a:solidFill>
              <a:latin typeface="Rubik"/>
              <a:ea typeface="Rubik"/>
              <a:cs typeface="Rubik"/>
              <a:sym typeface="Rubi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CARÁTULA">
  <p:cSld name="SECTION_HEADER_1_1">
    <p:bg>
      <p:bgPr>
        <a:solidFill>
          <a:srgbClr val="E1446D"/>
        </a:solidFill>
      </p:bgPr>
    </p:bg>
    <p:spTree>
      <p:nvGrpSpPr>
        <p:cNvPr id="20" name="Shape 20"/>
        <p:cNvGrpSpPr/>
        <p:nvPr/>
      </p:nvGrpSpPr>
      <p:grpSpPr>
        <a:xfrm>
          <a:off x="0" y="0"/>
          <a:ext cx="0" cy="0"/>
          <a:chOff x="0" y="0"/>
          <a:chExt cx="0" cy="0"/>
        </a:xfrm>
      </p:grpSpPr>
      <p:pic>
        <p:nvPicPr>
          <p:cNvPr id="21" name="Google Shape;21;p63"/>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2" name="Google Shape;22;p63"/>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3" name="Google Shape;23;p63"/>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1">
  <p:cSld name="TITLE_3">
    <p:spTree>
      <p:nvGrpSpPr>
        <p:cNvPr id="152" name="Shape 152"/>
        <p:cNvGrpSpPr/>
        <p:nvPr/>
      </p:nvGrpSpPr>
      <p:grpSpPr>
        <a:xfrm>
          <a:off x="0" y="0"/>
          <a:ext cx="0" cy="0"/>
          <a:chOff x="0" y="0"/>
          <a:chExt cx="0" cy="0"/>
        </a:xfrm>
      </p:grpSpPr>
      <p:sp>
        <p:nvSpPr>
          <p:cNvPr id="153" name="Google Shape;153;g2d5d70cbe6c_0_334"/>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lvl1pPr lv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spcBef>
                <a:spcPts val="0"/>
              </a:spcBef>
              <a:spcAft>
                <a:spcPts val="0"/>
              </a:spcAft>
              <a:buSzPts val="1400"/>
              <a:buFont typeface="Roboto"/>
              <a:buNone/>
              <a:defRPr sz="1400">
                <a:latin typeface="Roboto"/>
                <a:ea typeface="Roboto"/>
                <a:cs typeface="Roboto"/>
                <a:sym typeface="Roboto"/>
              </a:defRPr>
            </a:lvl2pPr>
            <a:lvl3pPr lvl="2">
              <a:spcBef>
                <a:spcPts val="0"/>
              </a:spcBef>
              <a:spcAft>
                <a:spcPts val="0"/>
              </a:spcAft>
              <a:buSzPts val="1400"/>
              <a:buFont typeface="Roboto"/>
              <a:buNone/>
              <a:defRPr sz="1400">
                <a:latin typeface="Roboto"/>
                <a:ea typeface="Roboto"/>
                <a:cs typeface="Roboto"/>
                <a:sym typeface="Roboto"/>
              </a:defRPr>
            </a:lvl3pPr>
            <a:lvl4pPr lvl="3">
              <a:spcBef>
                <a:spcPts val="0"/>
              </a:spcBef>
              <a:spcAft>
                <a:spcPts val="0"/>
              </a:spcAft>
              <a:buSzPts val="1400"/>
              <a:buFont typeface="Roboto"/>
              <a:buNone/>
              <a:defRPr sz="1400">
                <a:latin typeface="Roboto"/>
                <a:ea typeface="Roboto"/>
                <a:cs typeface="Roboto"/>
                <a:sym typeface="Roboto"/>
              </a:defRPr>
            </a:lvl4pPr>
            <a:lvl5pPr lvl="4">
              <a:spcBef>
                <a:spcPts val="0"/>
              </a:spcBef>
              <a:spcAft>
                <a:spcPts val="0"/>
              </a:spcAft>
              <a:buSzPts val="1400"/>
              <a:buFont typeface="Roboto"/>
              <a:buNone/>
              <a:defRPr sz="1400">
                <a:latin typeface="Roboto"/>
                <a:ea typeface="Roboto"/>
                <a:cs typeface="Roboto"/>
                <a:sym typeface="Roboto"/>
              </a:defRPr>
            </a:lvl5pPr>
            <a:lvl6pPr lvl="5">
              <a:spcBef>
                <a:spcPts val="0"/>
              </a:spcBef>
              <a:spcAft>
                <a:spcPts val="0"/>
              </a:spcAft>
              <a:buSzPts val="1400"/>
              <a:buFont typeface="Roboto"/>
              <a:buNone/>
              <a:defRPr sz="1400">
                <a:latin typeface="Roboto"/>
                <a:ea typeface="Roboto"/>
                <a:cs typeface="Roboto"/>
                <a:sym typeface="Roboto"/>
              </a:defRPr>
            </a:lvl6pPr>
            <a:lvl7pPr lvl="6">
              <a:spcBef>
                <a:spcPts val="0"/>
              </a:spcBef>
              <a:spcAft>
                <a:spcPts val="0"/>
              </a:spcAft>
              <a:buSzPts val="1400"/>
              <a:buFont typeface="Roboto"/>
              <a:buNone/>
              <a:defRPr sz="1400">
                <a:latin typeface="Roboto"/>
                <a:ea typeface="Roboto"/>
                <a:cs typeface="Roboto"/>
                <a:sym typeface="Roboto"/>
              </a:defRPr>
            </a:lvl7pPr>
            <a:lvl8pPr lvl="7">
              <a:spcBef>
                <a:spcPts val="0"/>
              </a:spcBef>
              <a:spcAft>
                <a:spcPts val="0"/>
              </a:spcAft>
              <a:buSzPts val="1400"/>
              <a:buFont typeface="Roboto"/>
              <a:buNone/>
              <a:defRPr sz="1400">
                <a:latin typeface="Roboto"/>
                <a:ea typeface="Roboto"/>
                <a:cs typeface="Roboto"/>
                <a:sym typeface="Roboto"/>
              </a:defRPr>
            </a:lvl8pPr>
            <a:lvl9pPr lvl="8">
              <a:spcBef>
                <a:spcPts val="0"/>
              </a:spcBef>
              <a:spcAft>
                <a:spcPts val="0"/>
              </a:spcAft>
              <a:buSzPts val="1400"/>
              <a:buFont typeface="Roboto"/>
              <a:buNone/>
              <a:defRPr sz="1400">
                <a:latin typeface="Roboto"/>
                <a:ea typeface="Roboto"/>
                <a:cs typeface="Roboto"/>
                <a:sym typeface="Roboto"/>
              </a:defRPr>
            </a:lvl9pPr>
          </a:lstStyle>
          <a:p/>
        </p:txBody>
      </p:sp>
      <p:sp>
        <p:nvSpPr>
          <p:cNvPr id="154" name="Google Shape;154;g2d5d70cbe6c_0_334"/>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55" name="Google Shape;155;g2d5d70cbe6c_0_3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156" name="Google Shape;156;g2d5d70cbe6c_0_334"/>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p:cSld name="TITLE_4">
    <p:spTree>
      <p:nvGrpSpPr>
        <p:cNvPr id="157" name="Shape 157"/>
        <p:cNvGrpSpPr/>
        <p:nvPr/>
      </p:nvGrpSpPr>
      <p:grpSpPr>
        <a:xfrm>
          <a:off x="0" y="0"/>
          <a:ext cx="0" cy="0"/>
          <a:chOff x="0" y="0"/>
          <a:chExt cx="0" cy="0"/>
        </a:xfrm>
      </p:grpSpPr>
      <p:sp>
        <p:nvSpPr>
          <p:cNvPr id="158" name="Google Shape;158;g2d5d70cbe6c_0_1412"/>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lvl1pPr lv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spcBef>
                <a:spcPts val="0"/>
              </a:spcBef>
              <a:spcAft>
                <a:spcPts val="0"/>
              </a:spcAft>
              <a:buSzPts val="1400"/>
              <a:buFont typeface="Roboto"/>
              <a:buNone/>
              <a:defRPr sz="1400">
                <a:latin typeface="Roboto"/>
                <a:ea typeface="Roboto"/>
                <a:cs typeface="Roboto"/>
                <a:sym typeface="Roboto"/>
              </a:defRPr>
            </a:lvl2pPr>
            <a:lvl3pPr lvl="2">
              <a:spcBef>
                <a:spcPts val="0"/>
              </a:spcBef>
              <a:spcAft>
                <a:spcPts val="0"/>
              </a:spcAft>
              <a:buSzPts val="1400"/>
              <a:buFont typeface="Roboto"/>
              <a:buNone/>
              <a:defRPr sz="1400">
                <a:latin typeface="Roboto"/>
                <a:ea typeface="Roboto"/>
                <a:cs typeface="Roboto"/>
                <a:sym typeface="Roboto"/>
              </a:defRPr>
            </a:lvl3pPr>
            <a:lvl4pPr lvl="3">
              <a:spcBef>
                <a:spcPts val="0"/>
              </a:spcBef>
              <a:spcAft>
                <a:spcPts val="0"/>
              </a:spcAft>
              <a:buSzPts val="1400"/>
              <a:buFont typeface="Roboto"/>
              <a:buNone/>
              <a:defRPr sz="1400">
                <a:latin typeface="Roboto"/>
                <a:ea typeface="Roboto"/>
                <a:cs typeface="Roboto"/>
                <a:sym typeface="Roboto"/>
              </a:defRPr>
            </a:lvl4pPr>
            <a:lvl5pPr lvl="4">
              <a:spcBef>
                <a:spcPts val="0"/>
              </a:spcBef>
              <a:spcAft>
                <a:spcPts val="0"/>
              </a:spcAft>
              <a:buSzPts val="1400"/>
              <a:buFont typeface="Roboto"/>
              <a:buNone/>
              <a:defRPr sz="1400">
                <a:latin typeface="Roboto"/>
                <a:ea typeface="Roboto"/>
                <a:cs typeface="Roboto"/>
                <a:sym typeface="Roboto"/>
              </a:defRPr>
            </a:lvl5pPr>
            <a:lvl6pPr lvl="5">
              <a:spcBef>
                <a:spcPts val="0"/>
              </a:spcBef>
              <a:spcAft>
                <a:spcPts val="0"/>
              </a:spcAft>
              <a:buSzPts val="1400"/>
              <a:buFont typeface="Roboto"/>
              <a:buNone/>
              <a:defRPr sz="1400">
                <a:latin typeface="Roboto"/>
                <a:ea typeface="Roboto"/>
                <a:cs typeface="Roboto"/>
                <a:sym typeface="Roboto"/>
              </a:defRPr>
            </a:lvl6pPr>
            <a:lvl7pPr lvl="6">
              <a:spcBef>
                <a:spcPts val="0"/>
              </a:spcBef>
              <a:spcAft>
                <a:spcPts val="0"/>
              </a:spcAft>
              <a:buSzPts val="1400"/>
              <a:buFont typeface="Roboto"/>
              <a:buNone/>
              <a:defRPr sz="1400">
                <a:latin typeface="Roboto"/>
                <a:ea typeface="Roboto"/>
                <a:cs typeface="Roboto"/>
                <a:sym typeface="Roboto"/>
              </a:defRPr>
            </a:lvl7pPr>
            <a:lvl8pPr lvl="7">
              <a:spcBef>
                <a:spcPts val="0"/>
              </a:spcBef>
              <a:spcAft>
                <a:spcPts val="0"/>
              </a:spcAft>
              <a:buSzPts val="1400"/>
              <a:buFont typeface="Roboto"/>
              <a:buNone/>
              <a:defRPr sz="1400">
                <a:latin typeface="Roboto"/>
                <a:ea typeface="Roboto"/>
                <a:cs typeface="Roboto"/>
                <a:sym typeface="Roboto"/>
              </a:defRPr>
            </a:lvl8pPr>
            <a:lvl9pPr lvl="8">
              <a:spcBef>
                <a:spcPts val="0"/>
              </a:spcBef>
              <a:spcAft>
                <a:spcPts val="0"/>
              </a:spcAft>
              <a:buSzPts val="1400"/>
              <a:buFont typeface="Roboto"/>
              <a:buNone/>
              <a:defRPr sz="1400">
                <a:latin typeface="Roboto"/>
                <a:ea typeface="Roboto"/>
                <a:cs typeface="Roboto"/>
                <a:sym typeface="Roboto"/>
              </a:defRPr>
            </a:lvl9pPr>
          </a:lstStyle>
          <a:p/>
        </p:txBody>
      </p:sp>
      <p:sp>
        <p:nvSpPr>
          <p:cNvPr id="159" name="Google Shape;159;g2d5d70cbe6c_0_1412"/>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60" name="Google Shape;160;g2d5d70cbe6c_0_1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161" name="Google Shape;161;g2d5d70cbe6c_0_1412"/>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162" name="Shape 162"/>
        <p:cNvGrpSpPr/>
        <p:nvPr/>
      </p:nvGrpSpPr>
      <p:grpSpPr>
        <a:xfrm>
          <a:off x="0" y="0"/>
          <a:ext cx="0" cy="0"/>
          <a:chOff x="0" y="0"/>
          <a:chExt cx="0" cy="0"/>
        </a:xfrm>
      </p:grpSpPr>
      <p:sp>
        <p:nvSpPr>
          <p:cNvPr id="163" name="Google Shape;163;g2d5d70cbe6c_0_1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 name="Google Shape;164;g2d5d70cbe6c_0_14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65" name="Google Shape;165;g2d5d70cbe6c_0_14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66" name="Google Shape;166;g2d5d70cbe6c_0_14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1 1">
  <p:cSld name="Teoría y Carrera 1">
    <p:bg>
      <p:bgPr>
        <a:noFill/>
      </p:bgPr>
    </p:bg>
    <p:spTree>
      <p:nvGrpSpPr>
        <p:cNvPr id="167" name="Shape 167"/>
        <p:cNvGrpSpPr/>
        <p:nvPr/>
      </p:nvGrpSpPr>
      <p:grpSpPr>
        <a:xfrm>
          <a:off x="0" y="0"/>
          <a:ext cx="0" cy="0"/>
          <a:chOff x="0" y="0"/>
          <a:chExt cx="0" cy="0"/>
        </a:xfrm>
      </p:grpSpPr>
      <p:sp>
        <p:nvSpPr>
          <p:cNvPr id="168" name="Google Shape;168;g2d5d70cbe6c_0_14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g2d5d70cbe6c_0_142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70" name="Google Shape;170;g2d5d70cbe6c_0_142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71" name="Google Shape;171;g2d5d70cbe6c_0_14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72" name="Shape 172"/>
        <p:cNvGrpSpPr/>
        <p:nvPr/>
      </p:nvGrpSpPr>
      <p:grpSpPr>
        <a:xfrm>
          <a:off x="0" y="0"/>
          <a:ext cx="0" cy="0"/>
          <a:chOff x="0" y="0"/>
          <a:chExt cx="0" cy="0"/>
        </a:xfrm>
      </p:grpSpPr>
      <p:sp>
        <p:nvSpPr>
          <p:cNvPr id="173" name="Google Shape;173;g2d5d70cbe6c_0_14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4" name="Google Shape;174;g2d5d70cbe6c_0_14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175" name="Google Shape;175;g2d5d70cbe6c_0_14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CAPTION_ONLY">
    <p:spTree>
      <p:nvGrpSpPr>
        <p:cNvPr id="24" name="Shape 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2">
  <p:cSld name="TITLE_AND_BODY_1_1_1">
    <p:bg>
      <p:bgPr>
        <a:noFill/>
      </p:bgPr>
    </p:bg>
    <p:spTree>
      <p:nvGrpSpPr>
        <p:cNvPr id="25" name="Shape 25"/>
        <p:cNvGrpSpPr/>
        <p:nvPr/>
      </p:nvGrpSpPr>
      <p:grpSpPr>
        <a:xfrm>
          <a:off x="0" y="0"/>
          <a:ext cx="0" cy="0"/>
          <a:chOff x="0" y="0"/>
          <a:chExt cx="0" cy="0"/>
        </a:xfrm>
      </p:grpSpPr>
      <p:sp>
        <p:nvSpPr>
          <p:cNvPr id="26" name="Google Shape;26;p65"/>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3">
  <p:cSld name="TITLE_AND_TWO_COLUMNS_1">
    <p:bg>
      <p:bgPr>
        <a:noFill/>
      </p:bgPr>
    </p:bg>
    <p:spTree>
      <p:nvGrpSpPr>
        <p:cNvPr id="28" name="Shape 28"/>
        <p:cNvGrpSpPr/>
        <p:nvPr/>
      </p:nvGrpSpPr>
      <p:grpSpPr>
        <a:xfrm>
          <a:off x="0" y="0"/>
          <a:ext cx="0" cy="0"/>
          <a:chOff x="0" y="0"/>
          <a:chExt cx="0" cy="0"/>
        </a:xfrm>
      </p:grpSpPr>
      <p:sp>
        <p:nvSpPr>
          <p:cNvPr id="29" name="Google Shape;29;p66"/>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6"/>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2pPr>
            <a:lvl3pPr lvl="2"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3pPr>
            <a:lvl4pPr lvl="3"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4pPr>
            <a:lvl5pPr lvl="4"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5pPr>
            <a:lvl6pPr lvl="5"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6pPr>
            <a:lvl7pPr lvl="6"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7pPr>
            <a:lvl8pPr lvl="7"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8pPr>
            <a:lvl9pPr lvl="8" algn="l">
              <a:lnSpc>
                <a:spcPct val="100000"/>
              </a:lnSpc>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9pPr>
          </a:lstStyle>
          <a:p/>
        </p:txBody>
      </p:sp>
      <p:sp>
        <p:nvSpPr>
          <p:cNvPr id="31" name="Google Shape;31;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1">
  <p:cSld name="TITLE_AND_BODY_1_2">
    <p:bg>
      <p:bgPr>
        <a:noFill/>
      </p:bgPr>
    </p:bg>
    <p:spTree>
      <p:nvGrpSpPr>
        <p:cNvPr id="32" name="Shape 32"/>
        <p:cNvGrpSpPr/>
        <p:nvPr/>
      </p:nvGrpSpPr>
      <p:grpSpPr>
        <a:xfrm>
          <a:off x="0" y="0"/>
          <a:ext cx="0" cy="0"/>
          <a:chOff x="0" y="0"/>
          <a:chExt cx="0" cy="0"/>
        </a:xfrm>
      </p:grpSpPr>
      <p:sp>
        <p:nvSpPr>
          <p:cNvPr id="33" name="Google Shape;33;p67"/>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 name="Google Shape;34;p67"/>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35" name="Google Shape;35;p6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2pPr>
            <a:lvl3pPr lvl="2"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3pPr>
            <a:lvl4pPr lvl="3"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4pPr>
            <a:lvl5pPr lvl="4"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5pPr>
            <a:lvl6pPr lvl="5"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6pPr>
            <a:lvl7pPr lvl="6"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7pPr>
            <a:lvl8pPr lvl="7"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8pPr>
            <a:lvl9pPr lvl="8" algn="ctr">
              <a:lnSpc>
                <a:spcPct val="100000"/>
              </a:lnSpc>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9pPr>
          </a:lstStyle>
          <a:p/>
        </p:txBody>
      </p:sp>
      <p:sp>
        <p:nvSpPr>
          <p:cNvPr id="36" name="Google Shape;36;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4">
  <p:cSld name="TITLE_AND_TWO_COLUMNS_1_2">
    <p:bg>
      <p:bgPr>
        <a:noFill/>
      </p:bgPr>
    </p:bg>
    <p:spTree>
      <p:nvGrpSpPr>
        <p:cNvPr id="37" name="Shape 37"/>
        <p:cNvGrpSpPr/>
        <p:nvPr/>
      </p:nvGrpSpPr>
      <p:grpSpPr>
        <a:xfrm>
          <a:off x="0" y="0"/>
          <a:ext cx="0" cy="0"/>
          <a:chOff x="0" y="0"/>
          <a:chExt cx="0" cy="0"/>
        </a:xfrm>
      </p:grpSpPr>
      <p:sp>
        <p:nvSpPr>
          <p:cNvPr id="38" name="Google Shape;38;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9" name="Google Shape;39;p68"/>
          <p:cNvGrpSpPr/>
          <p:nvPr/>
        </p:nvGrpSpPr>
        <p:grpSpPr>
          <a:xfrm>
            <a:off x="830392" y="1191256"/>
            <a:ext cx="745763" cy="45826"/>
            <a:chOff x="4580561" y="2589004"/>
            <a:chExt cx="1064464" cy="25200"/>
          </a:xfrm>
        </p:grpSpPr>
        <p:sp>
          <p:nvSpPr>
            <p:cNvPr id="40" name="Google Shape;40;p68"/>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8"/>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68"/>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algn="l">
              <a:lnSpc>
                <a:spcPct val="100000"/>
              </a:lnSpc>
              <a:spcBef>
                <a:spcPts val="0"/>
              </a:spcBef>
              <a:spcAft>
                <a:spcPts val="0"/>
              </a:spcAft>
              <a:buClr>
                <a:srgbClr val="E1446D"/>
              </a:buClr>
              <a:buSzPts val="2800"/>
              <a:buNone/>
              <a:defRPr>
                <a:solidFill>
                  <a:srgbClr val="E1446D"/>
                </a:solidFill>
              </a:defRPr>
            </a:lvl2pPr>
            <a:lvl3pPr lvl="2" algn="l">
              <a:lnSpc>
                <a:spcPct val="100000"/>
              </a:lnSpc>
              <a:spcBef>
                <a:spcPts val="0"/>
              </a:spcBef>
              <a:spcAft>
                <a:spcPts val="0"/>
              </a:spcAft>
              <a:buClr>
                <a:srgbClr val="E1446D"/>
              </a:buClr>
              <a:buSzPts val="2800"/>
              <a:buNone/>
              <a:defRPr>
                <a:solidFill>
                  <a:srgbClr val="E1446D"/>
                </a:solidFill>
              </a:defRPr>
            </a:lvl3pPr>
            <a:lvl4pPr lvl="3" algn="l">
              <a:lnSpc>
                <a:spcPct val="100000"/>
              </a:lnSpc>
              <a:spcBef>
                <a:spcPts val="0"/>
              </a:spcBef>
              <a:spcAft>
                <a:spcPts val="0"/>
              </a:spcAft>
              <a:buClr>
                <a:srgbClr val="E1446D"/>
              </a:buClr>
              <a:buSzPts val="2800"/>
              <a:buNone/>
              <a:defRPr>
                <a:solidFill>
                  <a:srgbClr val="E1446D"/>
                </a:solidFill>
              </a:defRPr>
            </a:lvl4pPr>
            <a:lvl5pPr lvl="4" algn="l">
              <a:lnSpc>
                <a:spcPct val="100000"/>
              </a:lnSpc>
              <a:spcBef>
                <a:spcPts val="0"/>
              </a:spcBef>
              <a:spcAft>
                <a:spcPts val="0"/>
              </a:spcAft>
              <a:buClr>
                <a:srgbClr val="E1446D"/>
              </a:buClr>
              <a:buSzPts val="2800"/>
              <a:buNone/>
              <a:defRPr>
                <a:solidFill>
                  <a:srgbClr val="E1446D"/>
                </a:solidFill>
              </a:defRPr>
            </a:lvl5pPr>
            <a:lvl6pPr lvl="5" algn="l">
              <a:lnSpc>
                <a:spcPct val="100000"/>
              </a:lnSpc>
              <a:spcBef>
                <a:spcPts val="0"/>
              </a:spcBef>
              <a:spcAft>
                <a:spcPts val="0"/>
              </a:spcAft>
              <a:buClr>
                <a:srgbClr val="E1446D"/>
              </a:buClr>
              <a:buSzPts val="2800"/>
              <a:buNone/>
              <a:defRPr>
                <a:solidFill>
                  <a:srgbClr val="E1446D"/>
                </a:solidFill>
              </a:defRPr>
            </a:lvl6pPr>
            <a:lvl7pPr lvl="6" algn="l">
              <a:lnSpc>
                <a:spcPct val="100000"/>
              </a:lnSpc>
              <a:spcBef>
                <a:spcPts val="0"/>
              </a:spcBef>
              <a:spcAft>
                <a:spcPts val="0"/>
              </a:spcAft>
              <a:buClr>
                <a:srgbClr val="E1446D"/>
              </a:buClr>
              <a:buSzPts val="2800"/>
              <a:buNone/>
              <a:defRPr>
                <a:solidFill>
                  <a:srgbClr val="E1446D"/>
                </a:solidFill>
              </a:defRPr>
            </a:lvl7pPr>
            <a:lvl8pPr lvl="7" algn="l">
              <a:lnSpc>
                <a:spcPct val="100000"/>
              </a:lnSpc>
              <a:spcBef>
                <a:spcPts val="0"/>
              </a:spcBef>
              <a:spcAft>
                <a:spcPts val="0"/>
              </a:spcAft>
              <a:buClr>
                <a:srgbClr val="E1446D"/>
              </a:buClr>
              <a:buSzPts val="2800"/>
              <a:buNone/>
              <a:defRPr>
                <a:solidFill>
                  <a:srgbClr val="E1446D"/>
                </a:solidFill>
              </a:defRPr>
            </a:lvl8pPr>
            <a:lvl9pPr lvl="8"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ype="titleOnly">
  <p:cSld name="TITLE_ONLY">
    <p:bg>
      <p:bgPr>
        <a:noFill/>
      </p:bgPr>
    </p:bg>
    <p:spTree>
      <p:nvGrpSpPr>
        <p:cNvPr id="43" name="Shape 43"/>
        <p:cNvGrpSpPr/>
        <p:nvPr/>
      </p:nvGrpSpPr>
      <p:grpSpPr>
        <a:xfrm>
          <a:off x="0" y="0"/>
          <a:ext cx="0" cy="0"/>
          <a:chOff x="0" y="0"/>
          <a:chExt cx="0" cy="0"/>
        </a:xfrm>
      </p:grpSpPr>
      <p:pic>
        <p:nvPicPr>
          <p:cNvPr id="44" name="Google Shape;44;p69"/>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45" name="Google Shape;45;p69"/>
          <p:cNvSpPr/>
          <p:nvPr/>
        </p:nvSpPr>
        <p:spPr>
          <a:xfrm>
            <a:off x="0" y="0"/>
            <a:ext cx="9167400" cy="5143500"/>
          </a:xfrm>
          <a:prstGeom prst="rect">
            <a:avLst/>
          </a:prstGeom>
          <a:solidFill>
            <a:srgbClr val="434343">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69"/>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47" name="Google Shape;47;p69"/>
          <p:cNvGrpSpPr/>
          <p:nvPr/>
        </p:nvGrpSpPr>
        <p:grpSpPr>
          <a:xfrm>
            <a:off x="1975500" y="3845558"/>
            <a:ext cx="5193000" cy="763722"/>
            <a:chOff x="1975250" y="1903874"/>
            <a:chExt cx="5193000" cy="763722"/>
          </a:xfrm>
        </p:grpSpPr>
        <p:sp>
          <p:nvSpPr>
            <p:cNvPr id="48" name="Google Shape;48;p69"/>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49" name="Google Shape;49;p69"/>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50" name="Google Shape;50;p69"/>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Light"/>
              <a:buNone/>
              <a:defRPr b="0" i="0" sz="2800" u="none" cap="none" strike="noStrike">
                <a:solidFill>
                  <a:srgbClr val="000000"/>
                </a:solidFill>
                <a:latin typeface="Rubik Light"/>
                <a:ea typeface="Rubik Light"/>
                <a:cs typeface="Rubik Light"/>
                <a:sym typeface="Rubik Light"/>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8" name="Google Shape;8;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1.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hyperlink" Target="https://en.wikipedia.org/wiki/Precision_and_recal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hyperlink" Target="https://en.wikipedia.org/wiki/Precision_and_recall" TargetMode="External"/><Relationship Id="rId5"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hyperlink" Target="https://en.wikipedia.org/wiki/Precision_and_recall" TargetMode="External"/><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hyperlink" Target="https://towardsdatascience.com/scikit-learn-decision-trees-explained-803f3812290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hyperlink" Target="https://scikit-learn.org/stable/modules/tree.html" TargetMode="External"/><Relationship Id="rId4" Type="http://schemas.openxmlformats.org/officeDocument/2006/relationships/hyperlink" Target="https://scikit-learn.org/stable/modules/generated/sklearn.tree.DecisionTreeClassifier.html#sklearn.tree.DecisionTreeClassifier" TargetMode="External"/><Relationship Id="rId5" Type="http://schemas.openxmlformats.org/officeDocument/2006/relationships/hyperlink" Target="https://scikit-learn.org/stable/modules/generated/sklearn.tree.DecisionTreeRegressor.html#sklearn.tree.DecisionTreeRegresso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3.xml"/><Relationship Id="rId3" Type="http://schemas.openxmlformats.org/officeDocument/2006/relationships/image" Target="../media/image3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8.jpg"/><Relationship Id="rId4" Type="http://schemas.openxmlformats.org/officeDocument/2006/relationships/hyperlink" Target="https://es.wikipedia.org/wiki/Validaci%C3%B3n_cruzad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3.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4.jpg"/><Relationship Id="rId4" Type="http://schemas.openxmlformats.org/officeDocument/2006/relationships/hyperlink" Target="https://es.wikipedia.org/wiki/Validaci%C3%B3n_cruzada"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hyperlink" Target="https://es.wikipedia.org/wiki/Validaci%C3%B3n_cruzada" TargetMode="External"/><Relationship Id="rId4" Type="http://schemas.openxmlformats.org/officeDocument/2006/relationships/image" Target="../media/image56.gif"/><Relationship Id="rId5" Type="http://schemas.openxmlformats.org/officeDocument/2006/relationships/image" Target="../media/image5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2.jpg"/><Relationship Id="rId4" Type="http://schemas.openxmlformats.org/officeDocument/2006/relationships/hyperlink" Target="https://es.wikipedia.org/wiki/Validaci%C3%B3n_cruzada" TargetMode="External"/><Relationship Id="rId5" Type="http://schemas.openxmlformats.org/officeDocument/2006/relationships/hyperlink" Target="https://es.wikipedia.org/wiki/Validaci%C3%B3n_cruzad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46.jpg"/><Relationship Id="rId4" Type="http://schemas.openxmlformats.org/officeDocument/2006/relationships/hyperlink" Target="https://es.wikipedia.org/wiki/Validaci%C3%B3n_cruzada"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43.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43.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7.png"/><Relationship Id="rId4" Type="http://schemas.openxmlformats.org/officeDocument/2006/relationships/hyperlink" Target="https://es.wikipedia.org/wiki/Validaci%C3%B3n_cruzada" TargetMode="External"/><Relationship Id="rId5" Type="http://schemas.openxmlformats.org/officeDocument/2006/relationships/hyperlink" Target="https://scikit-learn.org/stable/modules/cross_validation.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hyperlink" Target="http://www.youtube.com/watch?v=n98BhnwWmsc" TargetMode="External"/><Relationship Id="rId4" Type="http://schemas.openxmlformats.org/officeDocument/2006/relationships/image" Target="../media/image5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2.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shapeofdata.wordpress.com/2013/05/07/k-nearest-neighbors/" TargetMode="Externa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5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4.xml"/><Relationship Id="rId3" Type="http://schemas.openxmlformats.org/officeDocument/2006/relationships/image" Target="../media/image3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6.xml"/><Relationship Id="rId3" Type="http://schemas.openxmlformats.org/officeDocument/2006/relationships/image" Target="../media/image53.png"/><Relationship Id="rId4" Type="http://schemas.openxmlformats.org/officeDocument/2006/relationships/hyperlink" Target="https://commons.wikimedia.org/wiki/File:Random_forest_diagram_complete.pn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d5d70cbe6c_0_339"/>
          <p:cNvSpPr txBox="1"/>
          <p:nvPr>
            <p:ph type="title"/>
          </p:nvPr>
        </p:nvSpPr>
        <p:spPr>
          <a:xfrm>
            <a:off x="1959550" y="3924475"/>
            <a:ext cx="4878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DATA ANALYTICS | FULL-TIME BOOTCAMP</a:t>
            </a:r>
            <a:endParaRPr>
              <a:latin typeface="Montserrat"/>
              <a:ea typeface="Montserrat"/>
              <a:cs typeface="Montserrat"/>
              <a:sym typeface="Montserrat"/>
            </a:endParaRPr>
          </a:p>
        </p:txBody>
      </p:sp>
      <p:sp>
        <p:nvSpPr>
          <p:cNvPr id="181" name="Google Shape;181;g2d5d70cbe6c_0_339"/>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K-Vecinos más cercanos</a:t>
            </a:r>
            <a:endParaRPr>
              <a:latin typeface="Montserrat"/>
              <a:ea typeface="Montserrat"/>
              <a:cs typeface="Montserrat"/>
              <a:sym typeface="Montserrat"/>
            </a:endParaRPr>
          </a:p>
        </p:txBody>
      </p:sp>
      <p:pic>
        <p:nvPicPr>
          <p:cNvPr id="182" name="Google Shape;182;g2d5d70cbe6c_0_339"/>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nvSpPr>
        <p:spPr>
          <a:xfrm>
            <a:off x="613400" y="1900500"/>
            <a:ext cx="3638700" cy="163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Simple de interpretar</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Entrenamiento rápido.</a:t>
            </a:r>
            <a:endParaRPr b="0" i="0" sz="1400" u="none" cap="none" strike="noStrike">
              <a:solidFill>
                <a:srgbClr val="434343"/>
              </a:solidFill>
              <a:latin typeface="Rubik"/>
              <a:ea typeface="Rubik"/>
              <a:cs typeface="Rubik"/>
              <a:sym typeface="Rubik"/>
            </a:endParaRPr>
          </a:p>
        </p:txBody>
      </p:sp>
      <p:sp>
        <p:nvSpPr>
          <p:cNvPr id="397" name="Google Shape;397;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98" name="Google Shape;398;p51"/>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Ventajas y Desventajas de KNN</a:t>
            </a:r>
            <a:endParaRPr b="1" i="0" sz="2400" u="none" cap="none" strike="noStrike">
              <a:solidFill>
                <a:srgbClr val="E1446D"/>
              </a:solidFill>
              <a:latin typeface="Rubik"/>
              <a:ea typeface="Rubik"/>
              <a:cs typeface="Rubik"/>
              <a:sym typeface="Rubik"/>
            </a:endParaRPr>
          </a:p>
        </p:txBody>
      </p:sp>
      <p:sp>
        <p:nvSpPr>
          <p:cNvPr id="399" name="Google Shape;399;p51"/>
          <p:cNvSpPr txBox="1"/>
          <p:nvPr/>
        </p:nvSpPr>
        <p:spPr>
          <a:xfrm>
            <a:off x="4918075" y="1900500"/>
            <a:ext cx="3638700" cy="163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Lento para clasificar (predecir)</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Ocupa mucho espacio en el disco (tiene que guardar todo el set de entrenamiento)</a:t>
            </a:r>
            <a:endParaRPr b="0" i="0" sz="1400" u="none" cap="none" strike="noStrike">
              <a:solidFill>
                <a:srgbClr val="434343"/>
              </a:solidFill>
              <a:latin typeface="Rubik"/>
              <a:ea typeface="Rubik"/>
              <a:cs typeface="Rubik"/>
              <a:sym typeface="Rubik"/>
            </a:endParaRPr>
          </a:p>
        </p:txBody>
      </p:sp>
      <p:pic>
        <p:nvPicPr>
          <p:cNvPr id="400" name="Google Shape;400;p51"/>
          <p:cNvPicPr preferRelativeResize="0"/>
          <p:nvPr/>
        </p:nvPicPr>
        <p:blipFill rotWithShape="1">
          <a:blip r:embed="rId3">
            <a:alphaModFix/>
          </a:blip>
          <a:srcRect b="0" l="0" r="0" t="0"/>
          <a:stretch/>
        </p:blipFill>
        <p:spPr>
          <a:xfrm>
            <a:off x="1169375" y="1212950"/>
            <a:ext cx="791750" cy="615350"/>
          </a:xfrm>
          <a:prstGeom prst="rect">
            <a:avLst/>
          </a:prstGeom>
          <a:noFill/>
          <a:ln>
            <a:noFill/>
          </a:ln>
        </p:spPr>
      </p:pic>
      <p:pic>
        <p:nvPicPr>
          <p:cNvPr id="401" name="Google Shape;401;p51"/>
          <p:cNvPicPr preferRelativeResize="0"/>
          <p:nvPr/>
        </p:nvPicPr>
        <p:blipFill rotWithShape="1">
          <a:blip r:embed="rId4">
            <a:alphaModFix/>
          </a:blip>
          <a:srcRect b="0" l="0" r="0" t="0"/>
          <a:stretch/>
        </p:blipFill>
        <p:spPr>
          <a:xfrm>
            <a:off x="5459450" y="1223350"/>
            <a:ext cx="548700" cy="5945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2" name="Shape 1322"/>
        <p:cNvGrpSpPr/>
        <p:nvPr/>
      </p:nvGrpSpPr>
      <p:grpSpPr>
        <a:xfrm>
          <a:off x="0" y="0"/>
          <a:ext cx="0" cy="0"/>
          <a:chOff x="0" y="0"/>
          <a:chExt cx="0" cy="0"/>
        </a:xfrm>
      </p:grpSpPr>
      <p:sp>
        <p:nvSpPr>
          <p:cNvPr id="1323" name="Google Shape;1323;g2d5d70cbe6c_0_1162"/>
          <p:cNvSpPr txBox="1"/>
          <p:nvPr/>
        </p:nvSpPr>
        <p:spPr>
          <a:xfrm>
            <a:off x="899775" y="1265975"/>
            <a:ext cx="5965800" cy="715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434343"/>
              </a:buClr>
              <a:buSzPts val="1800"/>
              <a:buFont typeface="Rubik Light"/>
              <a:buAutoNum type="arabicPeriod"/>
            </a:pPr>
            <a:r>
              <a:rPr b="0" i="0" lang="es" sz="1800" u="none" cap="none" strike="noStrike">
                <a:solidFill>
                  <a:srgbClr val="434343"/>
                </a:solidFill>
                <a:latin typeface="Rubik Light"/>
                <a:ea typeface="Rubik Light"/>
                <a:cs typeface="Rubik Light"/>
                <a:sym typeface="Rubik Light"/>
              </a:rPr>
              <a:t>Bastante robusto frente a outliers y ruido</a:t>
            </a:r>
            <a:endParaRPr b="0" i="0" sz="1800" u="none" cap="none" strike="noStrike">
              <a:solidFill>
                <a:srgbClr val="434343"/>
              </a:solidFill>
              <a:latin typeface="Rubik Light"/>
              <a:ea typeface="Rubik Light"/>
              <a:cs typeface="Rubik Light"/>
              <a:sym typeface="Rubik Light"/>
            </a:endParaRPr>
          </a:p>
          <a:p>
            <a:pPr indent="-342900" lvl="0" marL="457200" marR="0" rtl="0" algn="l">
              <a:lnSpc>
                <a:spcPct val="100000"/>
              </a:lnSpc>
              <a:spcBef>
                <a:spcPts val="2000"/>
              </a:spcBef>
              <a:spcAft>
                <a:spcPts val="0"/>
              </a:spcAft>
              <a:buClr>
                <a:srgbClr val="434343"/>
              </a:buClr>
              <a:buSzPts val="1800"/>
              <a:buFont typeface="Rubik Light"/>
              <a:buAutoNum type="arabicPeriod"/>
            </a:pPr>
            <a:r>
              <a:rPr b="0" i="0" lang="es" sz="1800" u="none" cap="none" strike="noStrike">
                <a:solidFill>
                  <a:srgbClr val="434343"/>
                </a:solidFill>
                <a:latin typeface="Rubik Light"/>
                <a:ea typeface="Rubik Light"/>
                <a:cs typeface="Rubik Light"/>
                <a:sym typeface="Rubik Light"/>
              </a:rPr>
              <a:t>Provee buenos estimadores de error (oob_score) e importancia de variables</a:t>
            </a:r>
            <a:endParaRPr b="0" i="0" sz="1800" u="none" cap="none" strike="noStrike">
              <a:solidFill>
                <a:srgbClr val="434343"/>
              </a:solidFill>
              <a:latin typeface="Rubik Light"/>
              <a:ea typeface="Rubik Light"/>
              <a:cs typeface="Rubik Light"/>
              <a:sym typeface="Rubik Light"/>
            </a:endParaRPr>
          </a:p>
          <a:p>
            <a:pPr indent="-342900" lvl="0" marL="457200" marR="0" rtl="0" algn="l">
              <a:lnSpc>
                <a:spcPct val="100000"/>
              </a:lnSpc>
              <a:spcBef>
                <a:spcPts val="2000"/>
              </a:spcBef>
              <a:spcAft>
                <a:spcPts val="2000"/>
              </a:spcAft>
              <a:buClr>
                <a:srgbClr val="434343"/>
              </a:buClr>
              <a:buSzPts val="1800"/>
              <a:buFont typeface="Rubik Light"/>
              <a:buAutoNum type="arabicPeriod"/>
            </a:pPr>
            <a:r>
              <a:rPr b="0" i="0" lang="es" sz="1800" u="none" cap="none" strike="noStrike">
                <a:solidFill>
                  <a:srgbClr val="434343"/>
                </a:solidFill>
                <a:latin typeface="Rubik Light"/>
                <a:ea typeface="Rubik Light"/>
                <a:cs typeface="Rubik Light"/>
                <a:sym typeface="Rubik Light"/>
              </a:rPr>
              <a:t>Si bien entrenar muchos árboles puede llevar mucho tiempo, es fácilmente paralelizable.</a:t>
            </a:r>
            <a:endParaRPr b="0" i="0" sz="1800" u="none" cap="none" strike="noStrike">
              <a:solidFill>
                <a:srgbClr val="434343"/>
              </a:solidFill>
              <a:latin typeface="Rubik Light"/>
              <a:ea typeface="Rubik Light"/>
              <a:cs typeface="Rubik Light"/>
              <a:sym typeface="Rubik Light"/>
            </a:endParaRPr>
          </a:p>
        </p:txBody>
      </p:sp>
      <p:sp>
        <p:nvSpPr>
          <p:cNvPr id="1324" name="Google Shape;1324;g2d5d70cbe6c_0_116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434343"/>
                </a:solidFill>
                <a:latin typeface="Rubik"/>
                <a:ea typeface="Rubik"/>
                <a:cs typeface="Rubik"/>
                <a:sym typeface="Rubik"/>
              </a:rPr>
              <a:t>Random Forest </a:t>
            </a:r>
            <a:r>
              <a:rPr b="1" i="0" lang="es" sz="2800" u="none" cap="none" strike="noStrike">
                <a:solidFill>
                  <a:srgbClr val="E1446D"/>
                </a:solidFill>
                <a:latin typeface="Rubik"/>
                <a:ea typeface="Rubik"/>
                <a:cs typeface="Rubik"/>
                <a:sym typeface="Rubik"/>
              </a:rPr>
              <a:t>· Ventajas</a:t>
            </a:r>
            <a:endParaRPr b="1" i="0" sz="2800" u="none" cap="none" strike="noStrike">
              <a:solidFill>
                <a:srgbClr val="E1446D"/>
              </a:solidFill>
              <a:latin typeface="Rubik"/>
              <a:ea typeface="Rubik"/>
              <a:cs typeface="Rubik"/>
              <a:sym typeface="Rubik"/>
            </a:endParaRPr>
          </a:p>
        </p:txBody>
      </p:sp>
      <p:sp>
        <p:nvSpPr>
          <p:cNvPr id="1325" name="Google Shape;1325;g2d5d70cbe6c_0_11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9" name="Shape 1329"/>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d5d70cbe6c_0_256"/>
          <p:cNvSpPr txBox="1"/>
          <p:nvPr>
            <p:ph type="title"/>
          </p:nvPr>
        </p:nvSpPr>
        <p:spPr>
          <a:xfrm>
            <a:off x="1959550" y="3924475"/>
            <a:ext cx="4878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DATA ANALYTICS | FULL-TIME BOOTCAMP</a:t>
            </a:r>
            <a:endParaRPr>
              <a:latin typeface="Montserrat"/>
              <a:ea typeface="Montserrat"/>
              <a:cs typeface="Montserrat"/>
              <a:sym typeface="Montserrat"/>
            </a:endParaRPr>
          </a:p>
        </p:txBody>
      </p:sp>
      <p:sp>
        <p:nvSpPr>
          <p:cNvPr id="407" name="Google Shape;407;g2d5d70cbe6c_0_256"/>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Evaluación de modelos</a:t>
            </a:r>
            <a:endParaRPr>
              <a:latin typeface="Montserrat"/>
              <a:ea typeface="Montserrat"/>
              <a:cs typeface="Montserrat"/>
              <a:sym typeface="Montserrat"/>
            </a:endParaRPr>
          </a:p>
        </p:txBody>
      </p:sp>
      <p:pic>
        <p:nvPicPr>
          <p:cNvPr id="408" name="Google Shape;408;g2d5d70cbe6c_0_256"/>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d5d70cbe6c_0_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14" name="Google Shape;414;g2d5d70cbe6c_0_8"/>
          <p:cNvSpPr txBox="1"/>
          <p:nvPr/>
        </p:nvSpPr>
        <p:spPr>
          <a:xfrm>
            <a:off x="745900" y="524750"/>
            <a:ext cx="7351500" cy="15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rgbClr val="434343"/>
                </a:solidFill>
                <a:latin typeface="Rubik"/>
                <a:ea typeface="Rubik"/>
                <a:cs typeface="Rubik"/>
                <a:sym typeface="Rubik"/>
              </a:rPr>
              <a:t>¿Cómo evaluamos los resultados de una clasificación?</a:t>
            </a:r>
            <a:endParaRPr b="0" i="0" sz="3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434343"/>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d5d70cbe6c_0_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20" name="Google Shape;420;g2d5d70cbe6c_0_13"/>
          <p:cNvSpPr txBox="1"/>
          <p:nvPr/>
        </p:nvSpPr>
        <p:spPr>
          <a:xfrm>
            <a:off x="745900" y="524750"/>
            <a:ext cx="7351500" cy="15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rgbClr val="434343"/>
                </a:solidFill>
                <a:latin typeface="Rubik"/>
                <a:ea typeface="Rubik"/>
                <a:cs typeface="Rubik"/>
                <a:sym typeface="Rubik"/>
              </a:rPr>
              <a:t>¿Cómo evaluamos los resultados de una </a:t>
            </a:r>
            <a:r>
              <a:rPr b="1" i="0" lang="es" sz="3600" u="none" cap="none" strike="noStrike">
                <a:solidFill>
                  <a:srgbClr val="E1446D"/>
                </a:solidFill>
                <a:latin typeface="Rubik"/>
                <a:ea typeface="Rubik"/>
                <a:cs typeface="Rubik"/>
                <a:sym typeface="Rubik"/>
              </a:rPr>
              <a:t>clasificación</a:t>
            </a:r>
            <a:r>
              <a:rPr b="0" i="0" lang="es" sz="3600" u="none" cap="none" strike="noStrike">
                <a:solidFill>
                  <a:srgbClr val="434343"/>
                </a:solidFill>
                <a:latin typeface="Rubik"/>
                <a:ea typeface="Rubik"/>
                <a:cs typeface="Rubik"/>
                <a:sym typeface="Rubik"/>
              </a:rPr>
              <a:t>?</a:t>
            </a:r>
            <a:endParaRPr b="0" i="0" sz="3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434343"/>
              </a:solidFill>
              <a:latin typeface="Rubik"/>
              <a:ea typeface="Rubik"/>
              <a:cs typeface="Rubik"/>
              <a:sym typeface="Rubik"/>
            </a:endParaRPr>
          </a:p>
        </p:txBody>
      </p:sp>
      <p:cxnSp>
        <p:nvCxnSpPr>
          <p:cNvPr id="421" name="Google Shape;421;g2d5d70cbe6c_0_13"/>
          <p:cNvCxnSpPr/>
          <p:nvPr/>
        </p:nvCxnSpPr>
        <p:spPr>
          <a:xfrm>
            <a:off x="2955825" y="2221600"/>
            <a:ext cx="0" cy="1592100"/>
          </a:xfrm>
          <a:prstGeom prst="straightConnector1">
            <a:avLst/>
          </a:prstGeom>
          <a:noFill/>
          <a:ln cap="flat" cmpd="sng" w="9525">
            <a:solidFill>
              <a:srgbClr val="434343"/>
            </a:solidFill>
            <a:prstDash val="solid"/>
            <a:round/>
            <a:headEnd len="sm" w="sm" type="none"/>
            <a:tailEnd len="sm" w="sm" type="none"/>
          </a:ln>
        </p:spPr>
      </p:cxnSp>
      <p:sp>
        <p:nvSpPr>
          <p:cNvPr id="422" name="Google Shape;422;g2d5d70cbe6c_0_13"/>
          <p:cNvSpPr txBox="1"/>
          <p:nvPr/>
        </p:nvSpPr>
        <p:spPr>
          <a:xfrm>
            <a:off x="2955825" y="2220100"/>
            <a:ext cx="4532700" cy="1595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Exactitud</a:t>
            </a:r>
            <a:endParaRPr b="0" i="0" sz="1800" u="none" cap="none" strike="noStrike">
              <a:solidFill>
                <a:srgbClr val="434343"/>
              </a:solidFill>
              <a:latin typeface="Rubik Light"/>
              <a:ea typeface="Rubik Light"/>
              <a:cs typeface="Rubik Light"/>
              <a:sym typeface="Rubik Light"/>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Matriz de Confusión</a:t>
            </a:r>
            <a:endParaRPr b="0" i="0" sz="1800" u="none" cap="none" strike="noStrike">
              <a:solidFill>
                <a:srgbClr val="434343"/>
              </a:solidFill>
              <a:latin typeface="Rubik Light"/>
              <a:ea typeface="Rubik Light"/>
              <a:cs typeface="Rubik Light"/>
              <a:sym typeface="Rubik Light"/>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Precisión/Exhaustividad</a:t>
            </a:r>
            <a:endParaRPr b="0" i="0" sz="1800" u="none" cap="none" strike="noStrike">
              <a:solidFill>
                <a:srgbClr val="434343"/>
              </a:solidFill>
              <a:latin typeface="Rubik Light"/>
              <a:ea typeface="Rubik Light"/>
              <a:cs typeface="Rubik Light"/>
              <a:sym typeface="Rubik Light"/>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F-Score</a:t>
            </a:r>
            <a:endParaRPr b="0" i="0" sz="1800" u="none" cap="none" strike="noStrike">
              <a:solidFill>
                <a:srgbClr val="434343"/>
              </a:solidFill>
              <a:latin typeface="Rubik Light"/>
              <a:ea typeface="Rubik Light"/>
              <a:cs typeface="Rubik Light"/>
              <a:sym typeface="Rubik Light"/>
            </a:endParaRPr>
          </a:p>
          <a:p>
            <a:pPr indent="0" lvl="0" marL="9144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d5d70cbe6c_0_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28" name="Google Shape;428;g2d5d70cbe6c_0_20"/>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29" name="Google Shape;429;g2d5d70cbe6c_0_20"/>
          <p:cNvSpPr txBox="1"/>
          <p:nvPr/>
        </p:nvSpPr>
        <p:spPr>
          <a:xfrm>
            <a:off x="624350" y="959200"/>
            <a:ext cx="8199000" cy="10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Problema general: separar los elementos de un conjunto en </a:t>
            </a:r>
            <a:r>
              <a:rPr b="1" i="0" lang="es" sz="2400" u="none" cap="none" strike="noStrike">
                <a:solidFill>
                  <a:srgbClr val="434343"/>
                </a:solidFill>
                <a:latin typeface="Rubik"/>
                <a:ea typeface="Rubik"/>
                <a:cs typeface="Rubik"/>
                <a:sym typeface="Rubik"/>
              </a:rPr>
              <a:t>dos grupos</a:t>
            </a:r>
            <a:r>
              <a:rPr b="0" i="0" lang="es" sz="2400" u="none" cap="none" strike="noStrike">
                <a:solidFill>
                  <a:srgbClr val="434343"/>
                </a:solidFill>
                <a:latin typeface="Rubik"/>
                <a:ea typeface="Rubik"/>
                <a:cs typeface="Rubik"/>
                <a:sym typeface="Rubik"/>
              </a:rPr>
              <a:t> bajo cierta/s regla/s de clasificación.</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4343"/>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d5d70cbe6c_0_26"/>
          <p:cNvSpPr txBox="1"/>
          <p:nvPr/>
        </p:nvSpPr>
        <p:spPr>
          <a:xfrm>
            <a:off x="6890757" y="3521000"/>
            <a:ext cx="19326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Control calidad</a:t>
            </a:r>
            <a:endParaRPr b="1" i="0" sz="1600" u="none" cap="none" strike="noStrike">
              <a:solidFill>
                <a:srgbClr val="E1446D"/>
              </a:solidFill>
              <a:latin typeface="Rubik"/>
              <a:ea typeface="Rubik"/>
              <a:cs typeface="Rubik"/>
              <a:sym typeface="Rubik"/>
            </a:endParaRPr>
          </a:p>
          <a:p>
            <a:pPr indent="0" lvl="0" marL="0" marR="0" rtl="0" algn="ctr">
              <a:lnSpc>
                <a:spcPct val="100000"/>
              </a:lnSpc>
              <a:spcBef>
                <a:spcPts val="1000"/>
              </a:spcBef>
              <a:spcAft>
                <a:spcPts val="1000"/>
              </a:spcAft>
              <a:buClr>
                <a:srgbClr val="000000"/>
              </a:buClr>
              <a:buSzPts val="1400"/>
              <a:buFont typeface="Arial"/>
              <a:buNone/>
            </a:pPr>
            <a:r>
              <a:rPr b="0" i="0" lang="es" sz="1400" u="none" cap="none" strike="noStrike">
                <a:solidFill>
                  <a:srgbClr val="434343"/>
                </a:solidFill>
                <a:latin typeface="Rubik"/>
                <a:ea typeface="Rubik"/>
                <a:cs typeface="Rubik"/>
                <a:sym typeface="Rubik"/>
              </a:rPr>
              <a:t>Seguro / No seguro</a:t>
            </a:r>
            <a:endParaRPr b="0" i="0" sz="1400" u="none" cap="none" strike="noStrike">
              <a:solidFill>
                <a:srgbClr val="434343"/>
              </a:solidFill>
              <a:latin typeface="Rubik"/>
              <a:ea typeface="Rubik"/>
              <a:cs typeface="Rubik"/>
              <a:sym typeface="Rubik"/>
            </a:endParaRPr>
          </a:p>
        </p:txBody>
      </p:sp>
      <p:sp>
        <p:nvSpPr>
          <p:cNvPr id="435" name="Google Shape;435;g2d5d70cbe6c_0_26"/>
          <p:cNvSpPr txBox="1"/>
          <p:nvPr/>
        </p:nvSpPr>
        <p:spPr>
          <a:xfrm>
            <a:off x="4720491" y="3521000"/>
            <a:ext cx="19326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Bromatología</a:t>
            </a:r>
            <a:endParaRPr b="1" i="0" sz="1600" u="none" cap="none" strike="noStrike">
              <a:solidFill>
                <a:srgbClr val="E1446D"/>
              </a:solidFill>
              <a:latin typeface="Rubik"/>
              <a:ea typeface="Rubik"/>
              <a:cs typeface="Rubik"/>
              <a:sym typeface="Rubik"/>
            </a:endParaRPr>
          </a:p>
          <a:p>
            <a:pPr indent="0" lvl="0" marL="0" marR="0" rtl="0" algn="ctr">
              <a:lnSpc>
                <a:spcPct val="100000"/>
              </a:lnSpc>
              <a:spcBef>
                <a:spcPts val="1000"/>
              </a:spcBef>
              <a:spcAft>
                <a:spcPts val="1000"/>
              </a:spcAft>
              <a:buClr>
                <a:srgbClr val="000000"/>
              </a:buClr>
              <a:buSzPts val="1400"/>
              <a:buFont typeface="Arial"/>
              <a:buNone/>
            </a:pPr>
            <a:r>
              <a:rPr b="0" i="0" lang="es" sz="1400" u="none" cap="none" strike="noStrike">
                <a:solidFill>
                  <a:srgbClr val="434343"/>
                </a:solidFill>
                <a:latin typeface="Rubik"/>
                <a:ea typeface="Rubik"/>
                <a:cs typeface="Rubik"/>
                <a:sym typeface="Rubik"/>
              </a:rPr>
              <a:t>Apto / No apto para consumo</a:t>
            </a:r>
            <a:endParaRPr b="0" i="0" sz="1400" u="none" cap="none" strike="noStrike">
              <a:solidFill>
                <a:srgbClr val="434343"/>
              </a:solidFill>
              <a:latin typeface="Rubik"/>
              <a:ea typeface="Rubik"/>
              <a:cs typeface="Rubik"/>
              <a:sym typeface="Rubik"/>
            </a:endParaRPr>
          </a:p>
        </p:txBody>
      </p:sp>
      <p:sp>
        <p:nvSpPr>
          <p:cNvPr id="436" name="Google Shape;436;g2d5d70cbe6c_0_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37" name="Google Shape;437;g2d5d70cbe6c_0_26"/>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38" name="Google Shape;438;g2d5d70cbe6c_0_26"/>
          <p:cNvSpPr txBox="1"/>
          <p:nvPr/>
        </p:nvSpPr>
        <p:spPr>
          <a:xfrm>
            <a:off x="624350" y="959200"/>
            <a:ext cx="8199000" cy="176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Problema general: separar los elementos de un conjunto en </a:t>
            </a:r>
            <a:r>
              <a:rPr b="1" i="0" lang="es" sz="2400" u="none" cap="none" strike="noStrike">
                <a:solidFill>
                  <a:srgbClr val="434343"/>
                </a:solidFill>
                <a:latin typeface="Rubik"/>
                <a:ea typeface="Rubik"/>
                <a:cs typeface="Rubik"/>
                <a:sym typeface="Rubik"/>
              </a:rPr>
              <a:t>dos grupos</a:t>
            </a:r>
            <a:r>
              <a:rPr b="0" i="0" lang="es" sz="2400" u="none" cap="none" strike="noStrike">
                <a:solidFill>
                  <a:srgbClr val="434343"/>
                </a:solidFill>
                <a:latin typeface="Rubik"/>
                <a:ea typeface="Rubik"/>
                <a:cs typeface="Rubik"/>
                <a:sym typeface="Rubik"/>
              </a:rPr>
              <a:t> bajo cierta/s regla/s de clasificación.</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Ejemplos:</a:t>
            </a:r>
            <a:endParaRPr b="0" i="0" sz="2400" u="none" cap="none" strike="noStrike">
              <a:solidFill>
                <a:srgbClr val="434343"/>
              </a:solidFill>
              <a:latin typeface="Rubik"/>
              <a:ea typeface="Rubik"/>
              <a:cs typeface="Rubik"/>
              <a:sym typeface="Rubik"/>
            </a:endParaRPr>
          </a:p>
        </p:txBody>
      </p:sp>
      <p:sp>
        <p:nvSpPr>
          <p:cNvPr id="439" name="Google Shape;439;g2d5d70cbe6c_0_26"/>
          <p:cNvSpPr txBox="1"/>
          <p:nvPr/>
        </p:nvSpPr>
        <p:spPr>
          <a:xfrm>
            <a:off x="364900" y="3521000"/>
            <a:ext cx="20424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Examen médico</a:t>
            </a:r>
            <a:endParaRPr b="1" i="0" sz="1600" u="none" cap="none" strike="noStrike">
              <a:solidFill>
                <a:srgbClr val="E1446D"/>
              </a:solidFill>
              <a:latin typeface="Rubik"/>
              <a:ea typeface="Rubik"/>
              <a:cs typeface="Rubik"/>
              <a:sym typeface="Rubik"/>
            </a:endParaRPr>
          </a:p>
          <a:p>
            <a:pPr indent="0" lvl="0" marL="0" marR="0" rtl="0" algn="ctr">
              <a:lnSpc>
                <a:spcPct val="100000"/>
              </a:lnSpc>
              <a:spcBef>
                <a:spcPts val="10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Enfermo / No enfermo</a:t>
            </a:r>
            <a:endParaRPr b="0" i="0" sz="1400" u="none" cap="none" strike="noStrike">
              <a:solidFill>
                <a:srgbClr val="434343"/>
              </a:solidFill>
              <a:latin typeface="Rubik"/>
              <a:ea typeface="Rubik"/>
              <a:cs typeface="Rubik"/>
              <a:sym typeface="Rubik"/>
            </a:endParaRPr>
          </a:p>
          <a:p>
            <a:pPr indent="0" lvl="0" marL="0" marR="0" rtl="0" algn="ctr">
              <a:lnSpc>
                <a:spcPct val="100000"/>
              </a:lnSpc>
              <a:spcBef>
                <a:spcPts val="1000"/>
              </a:spcBef>
              <a:spcAft>
                <a:spcPts val="1000"/>
              </a:spcAft>
              <a:buClr>
                <a:srgbClr val="000000"/>
              </a:buClr>
              <a:buSzPts val="1400"/>
              <a:buFont typeface="Arial"/>
              <a:buNone/>
            </a:pPr>
            <a:r>
              <a:rPr b="0" i="0" lang="es" sz="1400" u="none" cap="none" strike="noStrike">
                <a:solidFill>
                  <a:srgbClr val="434343"/>
                </a:solidFill>
                <a:latin typeface="Rubik"/>
                <a:ea typeface="Rubik"/>
                <a:cs typeface="Rubik"/>
                <a:sym typeface="Rubik"/>
              </a:rPr>
              <a:t>Test de embarazo</a:t>
            </a:r>
            <a:endParaRPr b="0" i="0" sz="1400" u="none" cap="none" strike="noStrike">
              <a:solidFill>
                <a:srgbClr val="434343"/>
              </a:solidFill>
              <a:latin typeface="Rubik"/>
              <a:ea typeface="Rubik"/>
              <a:cs typeface="Rubik"/>
              <a:sym typeface="Rubik"/>
            </a:endParaRPr>
          </a:p>
        </p:txBody>
      </p:sp>
      <p:sp>
        <p:nvSpPr>
          <p:cNvPr id="440" name="Google Shape;440;g2d5d70cbe6c_0_26"/>
          <p:cNvSpPr txBox="1"/>
          <p:nvPr/>
        </p:nvSpPr>
        <p:spPr>
          <a:xfrm>
            <a:off x="2550225" y="3521000"/>
            <a:ext cx="19326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Educación</a:t>
            </a:r>
            <a:endParaRPr b="1" i="0" sz="1600" u="none" cap="none" strike="noStrike">
              <a:solidFill>
                <a:srgbClr val="E1446D"/>
              </a:solidFill>
              <a:latin typeface="Rubik"/>
              <a:ea typeface="Rubik"/>
              <a:cs typeface="Rubik"/>
              <a:sym typeface="Rubik"/>
            </a:endParaRPr>
          </a:p>
          <a:p>
            <a:pPr indent="0" lvl="0" marL="0" marR="0" rtl="0" algn="ctr">
              <a:lnSpc>
                <a:spcPct val="100000"/>
              </a:lnSpc>
              <a:spcBef>
                <a:spcPts val="1000"/>
              </a:spcBef>
              <a:spcAft>
                <a:spcPts val="1000"/>
              </a:spcAft>
              <a:buClr>
                <a:srgbClr val="000000"/>
              </a:buClr>
              <a:buSzPts val="1400"/>
              <a:buFont typeface="Arial"/>
              <a:buNone/>
            </a:pPr>
            <a:r>
              <a:rPr b="0" i="0" lang="es" sz="1400" u="none" cap="none" strike="noStrike">
                <a:solidFill>
                  <a:srgbClr val="434343"/>
                </a:solidFill>
                <a:latin typeface="Rubik"/>
                <a:ea typeface="Rubik"/>
                <a:cs typeface="Rubik"/>
                <a:sym typeface="Rubik"/>
              </a:rPr>
              <a:t>Aprobado / No aprobado</a:t>
            </a:r>
            <a:endParaRPr b="0" i="0" sz="1400" u="none" cap="none" strike="noStrike">
              <a:solidFill>
                <a:srgbClr val="434343"/>
              </a:solidFill>
              <a:latin typeface="Rubik"/>
              <a:ea typeface="Rubik"/>
              <a:cs typeface="Rubik"/>
              <a:sym typeface="Rubik"/>
            </a:endParaRPr>
          </a:p>
        </p:txBody>
      </p:sp>
      <p:pic>
        <p:nvPicPr>
          <p:cNvPr id="441" name="Google Shape;441;g2d5d70cbe6c_0_26"/>
          <p:cNvPicPr preferRelativeResize="0"/>
          <p:nvPr/>
        </p:nvPicPr>
        <p:blipFill rotWithShape="1">
          <a:blip r:embed="rId3">
            <a:alphaModFix/>
          </a:blip>
          <a:srcRect b="0" l="0" r="0" t="0"/>
          <a:stretch/>
        </p:blipFill>
        <p:spPr>
          <a:xfrm>
            <a:off x="984375" y="2804500"/>
            <a:ext cx="646899" cy="646899"/>
          </a:xfrm>
          <a:prstGeom prst="rect">
            <a:avLst/>
          </a:prstGeom>
          <a:noFill/>
          <a:ln>
            <a:noFill/>
          </a:ln>
        </p:spPr>
      </p:pic>
      <p:pic>
        <p:nvPicPr>
          <p:cNvPr id="442" name="Google Shape;442;g2d5d70cbe6c_0_26"/>
          <p:cNvPicPr preferRelativeResize="0"/>
          <p:nvPr/>
        </p:nvPicPr>
        <p:blipFill rotWithShape="1">
          <a:blip r:embed="rId4">
            <a:alphaModFix/>
          </a:blip>
          <a:srcRect b="0" l="0" r="0" t="0"/>
          <a:stretch/>
        </p:blipFill>
        <p:spPr>
          <a:xfrm>
            <a:off x="3193075" y="2801200"/>
            <a:ext cx="646900" cy="646900"/>
          </a:xfrm>
          <a:prstGeom prst="rect">
            <a:avLst/>
          </a:prstGeom>
          <a:noFill/>
          <a:ln>
            <a:noFill/>
          </a:ln>
        </p:spPr>
      </p:pic>
      <p:pic>
        <p:nvPicPr>
          <p:cNvPr id="443" name="Google Shape;443;g2d5d70cbe6c_0_26"/>
          <p:cNvPicPr preferRelativeResize="0"/>
          <p:nvPr/>
        </p:nvPicPr>
        <p:blipFill rotWithShape="1">
          <a:blip r:embed="rId5">
            <a:alphaModFix/>
          </a:blip>
          <a:srcRect b="12656" l="0" r="0" t="0"/>
          <a:stretch/>
        </p:blipFill>
        <p:spPr>
          <a:xfrm>
            <a:off x="5287150" y="2728300"/>
            <a:ext cx="807130" cy="761376"/>
          </a:xfrm>
          <a:prstGeom prst="rect">
            <a:avLst/>
          </a:prstGeom>
          <a:noFill/>
          <a:ln>
            <a:noFill/>
          </a:ln>
        </p:spPr>
      </p:pic>
      <p:pic>
        <p:nvPicPr>
          <p:cNvPr id="444" name="Google Shape;444;g2d5d70cbe6c_0_26"/>
          <p:cNvPicPr preferRelativeResize="0"/>
          <p:nvPr/>
        </p:nvPicPr>
        <p:blipFill rotWithShape="1">
          <a:blip r:embed="rId6">
            <a:alphaModFix/>
          </a:blip>
          <a:srcRect b="0" l="0" r="0" t="0"/>
          <a:stretch/>
        </p:blipFill>
        <p:spPr>
          <a:xfrm>
            <a:off x="7582700" y="2817375"/>
            <a:ext cx="548700" cy="6145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d5d70cbe6c_0_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0" name="Google Shape;450;g2d5d70cbe6c_0_40"/>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51" name="Google Shape;451;g2d5d70cbe6c_0_40"/>
          <p:cNvSpPr txBox="1"/>
          <p:nvPr/>
        </p:nvSpPr>
        <p:spPr>
          <a:xfrm>
            <a:off x="624350" y="959200"/>
            <a:ext cx="7542600" cy="176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 sz="4800" u="none" cap="none" strike="noStrike">
                <a:solidFill>
                  <a:srgbClr val="434343"/>
                </a:solidFill>
                <a:latin typeface="Rubik"/>
                <a:ea typeface="Rubik"/>
                <a:cs typeface="Rubik"/>
                <a:sym typeface="Rubik"/>
              </a:rPr>
              <a:t>En general, nos interesa un grupo en particular.</a:t>
            </a:r>
            <a:endParaRPr b="0" i="0" sz="4800" u="none" cap="none" strike="noStrike">
              <a:solidFill>
                <a:srgbClr val="434343"/>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d5d70cbe6c_0_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7" name="Google Shape;457;g2d5d70cbe6c_0_46"/>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58" name="Google Shape;458;g2d5d70cbe6c_0_46"/>
          <p:cNvSpPr txBox="1"/>
          <p:nvPr/>
        </p:nvSpPr>
        <p:spPr>
          <a:xfrm>
            <a:off x="624350" y="959200"/>
            <a:ext cx="8199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a:ea typeface="Rubik"/>
                <a:cs typeface="Rubik"/>
                <a:sym typeface="Rubik"/>
              </a:rPr>
              <a:t>¿Qué puede pasar con </a:t>
            </a:r>
            <a:r>
              <a:rPr b="1" i="0" lang="es" sz="3000" u="none" cap="none" strike="noStrike">
                <a:solidFill>
                  <a:srgbClr val="E1446D"/>
                </a:solidFill>
                <a:latin typeface="Rubik"/>
                <a:ea typeface="Rubik"/>
                <a:cs typeface="Rubik"/>
                <a:sym typeface="Rubik"/>
              </a:rPr>
              <a:t>un</a:t>
            </a:r>
            <a:r>
              <a:rPr b="0" i="0" lang="es" sz="3000" u="none" cap="none" strike="noStrike">
                <a:solidFill>
                  <a:srgbClr val="434343"/>
                </a:solidFill>
                <a:latin typeface="Rubik"/>
                <a:ea typeface="Rubik"/>
                <a:cs typeface="Rubik"/>
                <a:sym typeface="Rubik"/>
              </a:rPr>
              <a:t> test? </a:t>
            </a:r>
            <a:endParaRPr b="0" i="0" sz="30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Light"/>
                <a:ea typeface="Rubik Light"/>
                <a:cs typeface="Rubik Light"/>
                <a:sym typeface="Rubik Light"/>
              </a:rPr>
              <a:t>(ejemplo: test de embarazo)</a:t>
            </a:r>
            <a:endParaRPr b="0" i="0" sz="30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d5d70cbe6c_0_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64" name="Google Shape;464;g2d5d70cbe6c_0_52"/>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65" name="Google Shape;465;g2d5d70cbe6c_0_52"/>
          <p:cNvSpPr txBox="1"/>
          <p:nvPr/>
        </p:nvSpPr>
        <p:spPr>
          <a:xfrm>
            <a:off x="624350" y="959200"/>
            <a:ext cx="8199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a:ea typeface="Rubik"/>
                <a:cs typeface="Rubik"/>
                <a:sym typeface="Rubik"/>
              </a:rPr>
              <a:t>¿Qué puede pasar con </a:t>
            </a:r>
            <a:r>
              <a:rPr b="1" i="0" lang="es" sz="3000" u="none" cap="none" strike="noStrike">
                <a:solidFill>
                  <a:srgbClr val="E1446D"/>
                </a:solidFill>
                <a:latin typeface="Rubik"/>
                <a:ea typeface="Rubik"/>
                <a:cs typeface="Rubik"/>
                <a:sym typeface="Rubik"/>
              </a:rPr>
              <a:t>un</a:t>
            </a:r>
            <a:r>
              <a:rPr b="0" i="0" lang="es" sz="3000" u="none" cap="none" strike="noStrike">
                <a:solidFill>
                  <a:srgbClr val="434343"/>
                </a:solidFill>
                <a:latin typeface="Rubik"/>
                <a:ea typeface="Rubik"/>
                <a:cs typeface="Rubik"/>
                <a:sym typeface="Rubik"/>
              </a:rPr>
              <a:t> test? </a:t>
            </a:r>
            <a:endParaRPr b="0" i="0" sz="30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Light"/>
                <a:ea typeface="Rubik Light"/>
                <a:cs typeface="Rubik Light"/>
                <a:sym typeface="Rubik Light"/>
              </a:rPr>
              <a:t>(ejemplo: test de embarazo)</a:t>
            </a:r>
            <a:endParaRPr b="0" i="0" sz="3000" u="none" cap="none" strike="noStrike">
              <a:solidFill>
                <a:srgbClr val="434343"/>
              </a:solidFill>
              <a:latin typeface="Rubik Light"/>
              <a:ea typeface="Rubik Light"/>
              <a:cs typeface="Rubik Light"/>
              <a:sym typeface="Rubik Light"/>
            </a:endParaRPr>
          </a:p>
        </p:txBody>
      </p:sp>
      <p:sp>
        <p:nvSpPr>
          <p:cNvPr id="466" name="Google Shape;466;g2d5d70cbe6c_0_52"/>
          <p:cNvSpPr txBox="1"/>
          <p:nvPr/>
        </p:nvSpPr>
        <p:spPr>
          <a:xfrm>
            <a:off x="898500" y="2351625"/>
            <a:ext cx="36735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Verdadero </a:t>
            </a:r>
            <a:r>
              <a:rPr b="1" i="0" lang="es" sz="1400" u="none" cap="none" strike="noStrike">
                <a:solidFill>
                  <a:srgbClr val="00B050"/>
                </a:solidFill>
                <a:latin typeface="Rubik"/>
                <a:ea typeface="Rubik"/>
                <a:cs typeface="Rubik"/>
                <a:sym typeface="Rubik"/>
              </a:rPr>
              <a:t>positivo</a:t>
            </a:r>
            <a:r>
              <a:rPr b="1" i="0" lang="es" sz="1400" u="none" cap="none" strike="noStrike">
                <a:solidFill>
                  <a:srgbClr val="434343"/>
                </a:solidFill>
                <a:latin typeface="Rubik"/>
                <a:ea typeface="Rubik"/>
                <a:cs typeface="Rubik"/>
                <a:sym typeface="Rubik"/>
              </a:rPr>
              <a:t> (acierto) </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test positivo, paciente embarazada</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
        <p:nvSpPr>
          <p:cNvPr id="467" name="Google Shape;467;g2d5d70cbe6c_0_52"/>
          <p:cNvSpPr txBox="1"/>
          <p:nvPr/>
        </p:nvSpPr>
        <p:spPr>
          <a:xfrm>
            <a:off x="898500" y="2983725"/>
            <a:ext cx="36735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Verdadero </a:t>
            </a:r>
            <a:r>
              <a:rPr b="1" i="0" lang="es" sz="1400" u="none" cap="none" strike="noStrike">
                <a:solidFill>
                  <a:srgbClr val="00B050"/>
                </a:solidFill>
                <a:latin typeface="Rubik"/>
                <a:ea typeface="Rubik"/>
                <a:cs typeface="Rubik"/>
                <a:sym typeface="Rubik"/>
              </a:rPr>
              <a:t>negativo (acierto)</a:t>
            </a:r>
            <a:endParaRPr b="1" i="0" sz="1400" u="none" cap="none" strike="noStrike">
              <a:solidFill>
                <a:srgbClr val="00B05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test negativo, paciente </a:t>
            </a:r>
            <a:r>
              <a:rPr b="0" i="0" lang="es" sz="1400" u="none" cap="none" strike="noStrike">
                <a:solidFill>
                  <a:srgbClr val="CC0000"/>
                </a:solidFill>
                <a:latin typeface="Rubik"/>
                <a:ea typeface="Rubik"/>
                <a:cs typeface="Rubik"/>
                <a:sym typeface="Rubik"/>
              </a:rPr>
              <a:t>no</a:t>
            </a:r>
            <a:r>
              <a:rPr b="0" i="0" lang="es" sz="1400" u="none" cap="none" strike="noStrike">
                <a:solidFill>
                  <a:srgbClr val="434343"/>
                </a:solidFill>
                <a:latin typeface="Rubik"/>
                <a:ea typeface="Rubik"/>
                <a:cs typeface="Rubik"/>
                <a:sym typeface="Rubik"/>
              </a:rPr>
              <a:t> embarazada</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d5d70cbe6c_0_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3" name="Google Shape;473;g2d5d70cbe6c_0_60"/>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74" name="Google Shape;474;g2d5d70cbe6c_0_60"/>
          <p:cNvSpPr txBox="1"/>
          <p:nvPr/>
        </p:nvSpPr>
        <p:spPr>
          <a:xfrm>
            <a:off x="624350" y="959200"/>
            <a:ext cx="8199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a:ea typeface="Rubik"/>
                <a:cs typeface="Rubik"/>
                <a:sym typeface="Rubik"/>
              </a:rPr>
              <a:t>¿Qué puede pasar con </a:t>
            </a:r>
            <a:r>
              <a:rPr b="1" i="0" lang="es" sz="3000" u="none" cap="none" strike="noStrike">
                <a:solidFill>
                  <a:srgbClr val="E1446D"/>
                </a:solidFill>
                <a:latin typeface="Rubik"/>
                <a:ea typeface="Rubik"/>
                <a:cs typeface="Rubik"/>
                <a:sym typeface="Rubik"/>
              </a:rPr>
              <a:t>un</a:t>
            </a:r>
            <a:r>
              <a:rPr b="0" i="0" lang="es" sz="3000" u="none" cap="none" strike="noStrike">
                <a:solidFill>
                  <a:srgbClr val="434343"/>
                </a:solidFill>
                <a:latin typeface="Rubik"/>
                <a:ea typeface="Rubik"/>
                <a:cs typeface="Rubik"/>
                <a:sym typeface="Rubik"/>
              </a:rPr>
              <a:t> test? </a:t>
            </a:r>
            <a:endParaRPr b="0" i="0" sz="30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Light"/>
                <a:ea typeface="Rubik Light"/>
                <a:cs typeface="Rubik Light"/>
                <a:sym typeface="Rubik Light"/>
              </a:rPr>
              <a:t>(ejemplo: test de embarazo)</a:t>
            </a:r>
            <a:endParaRPr b="0" i="0" sz="3000" u="none" cap="none" strike="noStrike">
              <a:solidFill>
                <a:srgbClr val="434343"/>
              </a:solidFill>
              <a:latin typeface="Rubik Light"/>
              <a:ea typeface="Rubik Light"/>
              <a:cs typeface="Rubik Light"/>
              <a:sym typeface="Rubik Light"/>
            </a:endParaRPr>
          </a:p>
        </p:txBody>
      </p:sp>
      <p:sp>
        <p:nvSpPr>
          <p:cNvPr id="475" name="Google Shape;475;g2d5d70cbe6c_0_60"/>
          <p:cNvSpPr txBox="1"/>
          <p:nvPr/>
        </p:nvSpPr>
        <p:spPr>
          <a:xfrm>
            <a:off x="898500" y="2351625"/>
            <a:ext cx="36735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B7B7B7"/>
                </a:solidFill>
                <a:latin typeface="Rubik"/>
                <a:ea typeface="Rubik"/>
                <a:cs typeface="Rubik"/>
                <a:sym typeface="Rubik"/>
              </a:rPr>
              <a:t>Verdadero positivo (acierto) </a:t>
            </a:r>
            <a:endParaRPr b="1" i="0" sz="1400" u="none" cap="none" strike="noStrike">
              <a:solidFill>
                <a:srgbClr val="B7B7B7"/>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B7B7B7"/>
                </a:solidFill>
                <a:latin typeface="Rubik"/>
                <a:ea typeface="Rubik"/>
                <a:cs typeface="Rubik"/>
                <a:sym typeface="Rubik"/>
              </a:rPr>
              <a:t>test positivo, paciente embarazada</a:t>
            </a:r>
            <a:endParaRPr b="0" i="0" sz="1400" u="none" cap="none" strike="noStrike">
              <a:solidFill>
                <a:srgbClr val="B7B7B7"/>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7B7B7"/>
              </a:solidFill>
              <a:latin typeface="Rubik"/>
              <a:ea typeface="Rubik"/>
              <a:cs typeface="Rubik"/>
              <a:sym typeface="Rubik"/>
            </a:endParaRPr>
          </a:p>
        </p:txBody>
      </p:sp>
      <p:sp>
        <p:nvSpPr>
          <p:cNvPr id="476" name="Google Shape;476;g2d5d70cbe6c_0_60"/>
          <p:cNvSpPr txBox="1"/>
          <p:nvPr/>
        </p:nvSpPr>
        <p:spPr>
          <a:xfrm>
            <a:off x="898500" y="2983725"/>
            <a:ext cx="36735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B7B7B7"/>
                </a:solidFill>
                <a:latin typeface="Rubik"/>
                <a:ea typeface="Rubik"/>
                <a:cs typeface="Rubik"/>
                <a:sym typeface="Rubik"/>
              </a:rPr>
              <a:t>Verdadero negativo (acierto)</a:t>
            </a:r>
            <a:endParaRPr b="1" i="0" sz="1400" u="none" cap="none" strike="noStrike">
              <a:solidFill>
                <a:srgbClr val="B7B7B7"/>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B7B7B7"/>
                </a:solidFill>
                <a:latin typeface="Rubik"/>
                <a:ea typeface="Rubik"/>
                <a:cs typeface="Rubik"/>
                <a:sym typeface="Rubik"/>
              </a:rPr>
              <a:t>test negativo, paciente no embarazada</a:t>
            </a:r>
            <a:endParaRPr b="0" i="0" sz="1400" u="none" cap="none" strike="noStrike">
              <a:solidFill>
                <a:srgbClr val="B7B7B7"/>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7B7B7"/>
              </a:solidFill>
              <a:latin typeface="Rubik"/>
              <a:ea typeface="Rubik"/>
              <a:cs typeface="Rubik"/>
              <a:sym typeface="Rubik"/>
            </a:endParaRPr>
          </a:p>
        </p:txBody>
      </p:sp>
      <p:sp>
        <p:nvSpPr>
          <p:cNvPr id="477" name="Google Shape;477;g2d5d70cbe6c_0_60"/>
          <p:cNvSpPr txBox="1"/>
          <p:nvPr/>
        </p:nvSpPr>
        <p:spPr>
          <a:xfrm>
            <a:off x="898500" y="3683850"/>
            <a:ext cx="36735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Falso </a:t>
            </a:r>
            <a:r>
              <a:rPr b="1" i="0" lang="es" sz="1400" u="none" cap="none" strike="noStrike">
                <a:solidFill>
                  <a:srgbClr val="CC0000"/>
                </a:solidFill>
                <a:latin typeface="Rubik"/>
                <a:ea typeface="Rubik"/>
                <a:cs typeface="Rubik"/>
                <a:sym typeface="Rubik"/>
              </a:rPr>
              <a:t>positivo</a:t>
            </a:r>
            <a:r>
              <a:rPr b="1" i="0" lang="es" sz="1400" u="none" cap="none" strike="noStrike">
                <a:solidFill>
                  <a:srgbClr val="434343"/>
                </a:solidFill>
                <a:latin typeface="Rubik"/>
                <a:ea typeface="Rubik"/>
                <a:cs typeface="Rubik"/>
                <a:sym typeface="Rubik"/>
              </a:rPr>
              <a:t> (error tipo 1)</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test positivo, paciente </a:t>
            </a:r>
            <a:r>
              <a:rPr b="0" i="0" lang="es" sz="1400" u="none" cap="none" strike="noStrike">
                <a:solidFill>
                  <a:srgbClr val="CC0000"/>
                </a:solidFill>
                <a:latin typeface="Rubik"/>
                <a:ea typeface="Rubik"/>
                <a:cs typeface="Rubik"/>
                <a:sym typeface="Rubik"/>
              </a:rPr>
              <a:t>no</a:t>
            </a:r>
            <a:r>
              <a:rPr b="0" i="0" lang="es" sz="1400" u="none" cap="none" strike="noStrike">
                <a:solidFill>
                  <a:srgbClr val="434343"/>
                </a:solidFill>
                <a:latin typeface="Rubik"/>
                <a:ea typeface="Rubik"/>
                <a:cs typeface="Rubik"/>
                <a:sym typeface="Rubik"/>
              </a:rPr>
              <a:t> embarazada</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
        <p:nvSpPr>
          <p:cNvPr id="478" name="Google Shape;478;g2d5d70cbe6c_0_60"/>
          <p:cNvSpPr txBox="1"/>
          <p:nvPr/>
        </p:nvSpPr>
        <p:spPr>
          <a:xfrm>
            <a:off x="898500" y="4315950"/>
            <a:ext cx="36735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Falso </a:t>
            </a:r>
            <a:r>
              <a:rPr b="1" i="0" lang="es" sz="1400" u="none" cap="none" strike="noStrike">
                <a:solidFill>
                  <a:srgbClr val="CC0000"/>
                </a:solidFill>
                <a:latin typeface="Rubik"/>
                <a:ea typeface="Rubik"/>
                <a:cs typeface="Rubik"/>
                <a:sym typeface="Rubik"/>
              </a:rPr>
              <a:t>negativo </a:t>
            </a:r>
            <a:r>
              <a:rPr b="1" i="0" lang="es" sz="1400" u="none" cap="none" strike="noStrike">
                <a:solidFill>
                  <a:srgbClr val="434343"/>
                </a:solidFill>
                <a:latin typeface="Rubik"/>
                <a:ea typeface="Rubik"/>
                <a:cs typeface="Rubik"/>
                <a:sym typeface="Rubik"/>
              </a:rPr>
              <a:t>(error tipo 2)</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test negativo, paciente embarazada</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pic>
        <p:nvPicPr>
          <p:cNvPr id="479" name="Google Shape;479;g2d5d70cbe6c_0_60"/>
          <p:cNvPicPr preferRelativeResize="0"/>
          <p:nvPr/>
        </p:nvPicPr>
        <p:blipFill rotWithShape="1">
          <a:blip r:embed="rId3">
            <a:alphaModFix/>
          </a:blip>
          <a:srcRect b="0" l="0" r="0" t="0"/>
          <a:stretch/>
        </p:blipFill>
        <p:spPr>
          <a:xfrm>
            <a:off x="4857950" y="2351625"/>
            <a:ext cx="3594574" cy="2689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188" name="Google Shape;188;p43"/>
          <p:cNvSpPr txBox="1"/>
          <p:nvPr/>
        </p:nvSpPr>
        <p:spPr>
          <a:xfrm>
            <a:off x="1279900" y="368950"/>
            <a:ext cx="2366700" cy="70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Machine Learning</a:t>
            </a:r>
            <a:endParaRPr b="0" i="0" sz="1800" u="none" cap="none" strike="noStrike">
              <a:solidFill>
                <a:srgbClr val="434343"/>
              </a:solidFill>
              <a:latin typeface="Rubik Light"/>
              <a:ea typeface="Rubik Light"/>
              <a:cs typeface="Rubik Light"/>
              <a:sym typeface="Rubik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Light"/>
              <a:ea typeface="Rubik Light"/>
              <a:cs typeface="Rubik Light"/>
              <a:sym typeface="Rubik Light"/>
            </a:endParaRPr>
          </a:p>
        </p:txBody>
      </p:sp>
      <p:sp>
        <p:nvSpPr>
          <p:cNvPr id="189" name="Google Shape;189;p43"/>
          <p:cNvSpPr txBox="1"/>
          <p:nvPr/>
        </p:nvSpPr>
        <p:spPr>
          <a:xfrm>
            <a:off x="841500" y="1535600"/>
            <a:ext cx="3243300" cy="70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Aprendizaje Supervisado</a:t>
            </a:r>
            <a:endParaRPr b="0" i="0" sz="1800" u="none" cap="none" strike="noStrike">
              <a:solidFill>
                <a:srgbClr val="434343"/>
              </a:solidFill>
              <a:latin typeface="Rubik Light"/>
              <a:ea typeface="Rubik Light"/>
              <a:cs typeface="Rubik Light"/>
              <a:sym typeface="Rubik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Light"/>
              <a:ea typeface="Rubik Light"/>
              <a:cs typeface="Rubik Light"/>
              <a:sym typeface="Rubik Light"/>
            </a:endParaRPr>
          </a:p>
        </p:txBody>
      </p:sp>
      <p:sp>
        <p:nvSpPr>
          <p:cNvPr id="190" name="Google Shape;190;p43"/>
          <p:cNvSpPr txBox="1"/>
          <p:nvPr/>
        </p:nvSpPr>
        <p:spPr>
          <a:xfrm>
            <a:off x="1431225" y="2702250"/>
            <a:ext cx="2063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E1446D"/>
                </a:solidFill>
                <a:latin typeface="Rubik"/>
                <a:ea typeface="Rubik"/>
                <a:cs typeface="Rubik"/>
                <a:sym typeface="Rubik"/>
              </a:rPr>
              <a:t>Clasificación</a:t>
            </a:r>
            <a:endParaRPr b="1" i="0" sz="2400" u="none" cap="none" strike="noStrike">
              <a:solidFill>
                <a:srgbClr val="E1446D"/>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1446D"/>
              </a:solidFill>
              <a:latin typeface="Rubik"/>
              <a:ea typeface="Rubik"/>
              <a:cs typeface="Rubik"/>
              <a:sym typeface="Rubik"/>
            </a:endParaRPr>
          </a:p>
        </p:txBody>
      </p:sp>
      <p:cxnSp>
        <p:nvCxnSpPr>
          <p:cNvPr id="191" name="Google Shape;191;p43"/>
          <p:cNvCxnSpPr/>
          <p:nvPr/>
        </p:nvCxnSpPr>
        <p:spPr>
          <a:xfrm>
            <a:off x="2463250" y="820775"/>
            <a:ext cx="0" cy="675600"/>
          </a:xfrm>
          <a:prstGeom prst="straightConnector1">
            <a:avLst/>
          </a:prstGeom>
          <a:noFill/>
          <a:ln cap="flat" cmpd="sng" w="9525">
            <a:solidFill>
              <a:srgbClr val="434343"/>
            </a:solidFill>
            <a:prstDash val="solid"/>
            <a:round/>
            <a:headEnd len="sm" w="sm" type="none"/>
            <a:tailEnd len="med" w="med" type="triangle"/>
          </a:ln>
        </p:spPr>
      </p:cxnSp>
      <p:cxnSp>
        <p:nvCxnSpPr>
          <p:cNvPr id="192" name="Google Shape;192;p43"/>
          <p:cNvCxnSpPr/>
          <p:nvPr/>
        </p:nvCxnSpPr>
        <p:spPr>
          <a:xfrm>
            <a:off x="2463150" y="2096100"/>
            <a:ext cx="0" cy="619500"/>
          </a:xfrm>
          <a:prstGeom prst="straightConnector1">
            <a:avLst/>
          </a:prstGeom>
          <a:noFill/>
          <a:ln cap="flat" cmpd="sng" w="9525">
            <a:solidFill>
              <a:srgbClr val="434343"/>
            </a:solidFill>
            <a:prstDash val="solid"/>
            <a:round/>
            <a:headEnd len="sm" w="sm" type="none"/>
            <a:tailEnd len="med" w="med" type="triangle"/>
          </a:ln>
        </p:spPr>
      </p:cxnSp>
      <p:sp>
        <p:nvSpPr>
          <p:cNvPr id="193" name="Google Shape;193;p43"/>
          <p:cNvSpPr txBox="1"/>
          <p:nvPr/>
        </p:nvSpPr>
        <p:spPr>
          <a:xfrm>
            <a:off x="4256500" y="2715600"/>
            <a:ext cx="3350400" cy="231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434343"/>
                </a:solidFill>
                <a:latin typeface="Rubik"/>
                <a:ea typeface="Rubik"/>
                <a:cs typeface="Rubik"/>
                <a:sym typeface="Rubik"/>
              </a:rPr>
              <a:t>Modelos</a:t>
            </a:r>
            <a:endParaRPr b="1" i="0" sz="1600" u="none" cap="none" strike="noStrike">
              <a:solidFill>
                <a:srgbClr val="434343"/>
              </a:solidFill>
              <a:latin typeface="Rubik"/>
              <a:ea typeface="Rubik"/>
              <a:cs typeface="Rubik"/>
              <a:sym typeface="Rubik"/>
            </a:endParaRPr>
          </a:p>
          <a:p>
            <a:pPr indent="-330200" lvl="0" marL="457200" marR="0" rtl="0" algn="l">
              <a:lnSpc>
                <a:spcPct val="100000"/>
              </a:lnSpc>
              <a:spcBef>
                <a:spcPts val="500"/>
              </a:spcBef>
              <a:spcAft>
                <a:spcPts val="0"/>
              </a:spcAft>
              <a:buClr>
                <a:srgbClr val="1A1A1A"/>
              </a:buClr>
              <a:buSzPts val="1600"/>
              <a:buFont typeface="Rubik"/>
              <a:buChar char="-"/>
            </a:pPr>
            <a:r>
              <a:rPr i="0" lang="es" sz="1600" u="none" cap="none" strike="noStrike">
                <a:solidFill>
                  <a:srgbClr val="1A1A1A"/>
                </a:solidFill>
                <a:latin typeface="Rubik"/>
                <a:ea typeface="Rubik"/>
                <a:cs typeface="Rubik"/>
                <a:sym typeface="Rubik"/>
              </a:rPr>
              <a:t>Árbol de Decisión</a:t>
            </a:r>
            <a:endParaRPr i="0" sz="1600" u="none" cap="none" strike="noStrike">
              <a:solidFill>
                <a:srgbClr val="1A1A1A"/>
              </a:solidFill>
              <a:latin typeface="Rubik"/>
              <a:ea typeface="Rubik"/>
              <a:cs typeface="Rubik"/>
              <a:sym typeface="Rubik"/>
            </a:endParaRPr>
          </a:p>
          <a:p>
            <a:pPr indent="-330200" lvl="0" marL="457200" marR="0" rtl="0" algn="l">
              <a:lnSpc>
                <a:spcPct val="100000"/>
              </a:lnSpc>
              <a:spcBef>
                <a:spcPts val="500"/>
              </a:spcBef>
              <a:spcAft>
                <a:spcPts val="0"/>
              </a:spcAft>
              <a:buClr>
                <a:srgbClr val="E1446D"/>
              </a:buClr>
              <a:buSzPts val="1600"/>
              <a:buFont typeface="Rubik"/>
              <a:buChar char="-"/>
            </a:pPr>
            <a:r>
              <a:rPr b="1" i="0" lang="es" sz="1600" u="none" cap="none" strike="noStrike">
                <a:solidFill>
                  <a:srgbClr val="E1446D"/>
                </a:solidFill>
                <a:latin typeface="Rubik"/>
                <a:ea typeface="Rubik"/>
                <a:cs typeface="Rubik"/>
                <a:sym typeface="Rubik"/>
              </a:rPr>
              <a:t>k-nearest neighbors</a:t>
            </a:r>
            <a:endParaRPr b="1" i="0" sz="1600" u="none" cap="none" strike="noStrike">
              <a:solidFill>
                <a:srgbClr val="E1446D"/>
              </a:solidFill>
              <a:latin typeface="Rubik"/>
              <a:ea typeface="Rubik"/>
              <a:cs typeface="Rubik"/>
              <a:sym typeface="Rubik"/>
            </a:endParaRPr>
          </a:p>
          <a:p>
            <a:pPr indent="-330200" lvl="0" marL="457200" marR="0" rtl="0" algn="l">
              <a:lnSpc>
                <a:spcPct val="100000"/>
              </a:lnSpc>
              <a:spcBef>
                <a:spcPts val="500"/>
              </a:spcBef>
              <a:spcAft>
                <a:spcPts val="0"/>
              </a:spcAft>
              <a:buClr>
                <a:srgbClr val="434343"/>
              </a:buClr>
              <a:buSzPts val="1600"/>
              <a:buFont typeface="Rubik"/>
              <a:buChar char="-"/>
            </a:pPr>
            <a:r>
              <a:rPr b="0" i="0" lang="es" sz="1600" u="none" cap="none" strike="noStrike">
                <a:solidFill>
                  <a:srgbClr val="434343"/>
                </a:solidFill>
                <a:latin typeface="Rubik"/>
                <a:ea typeface="Rubik"/>
                <a:cs typeface="Rubik"/>
                <a:sym typeface="Rubik"/>
              </a:rPr>
              <a:t>Support Vector Machines</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500"/>
              </a:spcBef>
              <a:spcAft>
                <a:spcPts val="0"/>
              </a:spcAft>
              <a:buClr>
                <a:srgbClr val="434343"/>
              </a:buClr>
              <a:buSzPts val="1600"/>
              <a:buFont typeface="Rubik"/>
              <a:buChar char="-"/>
            </a:pPr>
            <a:r>
              <a:rPr b="0" i="0" lang="es" sz="1600" u="none" cap="none" strike="noStrike">
                <a:solidFill>
                  <a:srgbClr val="434343"/>
                </a:solidFill>
                <a:latin typeface="Rubik"/>
                <a:ea typeface="Rubik"/>
                <a:cs typeface="Rubik"/>
                <a:sym typeface="Rubik"/>
              </a:rPr>
              <a:t>Random Forest</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500"/>
              </a:spcBef>
              <a:spcAft>
                <a:spcPts val="0"/>
              </a:spcAft>
              <a:buClr>
                <a:srgbClr val="434343"/>
              </a:buClr>
              <a:buSzPts val="1600"/>
              <a:buFont typeface="Rubik"/>
              <a:buChar char="-"/>
            </a:pPr>
            <a:r>
              <a:rPr b="0" i="0" lang="es" sz="1600" u="none" cap="none" strike="noStrike">
                <a:solidFill>
                  <a:srgbClr val="434343"/>
                </a:solidFill>
                <a:latin typeface="Rubik"/>
                <a:ea typeface="Rubik"/>
                <a:cs typeface="Rubik"/>
                <a:sym typeface="Rubik"/>
              </a:rPr>
              <a:t>Perceptrón</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500"/>
              </a:spcBef>
              <a:spcAft>
                <a:spcPts val="500"/>
              </a:spcAft>
              <a:buClr>
                <a:srgbClr val="434343"/>
              </a:buClr>
              <a:buSzPts val="1600"/>
              <a:buFont typeface="Rubik"/>
              <a:buChar char="-"/>
            </a:pPr>
            <a:r>
              <a:rPr b="0" i="0" lang="es" sz="1600" u="none" cap="none" strike="noStrike">
                <a:solidFill>
                  <a:srgbClr val="434343"/>
                </a:solidFill>
                <a:latin typeface="Rubik"/>
                <a:ea typeface="Rubik"/>
                <a:cs typeface="Rubik"/>
                <a:sym typeface="Rubik"/>
              </a:rPr>
              <a:t>etc…</a:t>
            </a:r>
            <a:endParaRPr b="0" i="0" sz="1600" u="none" cap="none" strike="noStrike">
              <a:solidFill>
                <a:srgbClr val="434343"/>
              </a:solidFill>
              <a:latin typeface="Rubik"/>
              <a:ea typeface="Rubik"/>
              <a:cs typeface="Rubik"/>
              <a:sym typeface="Rubik"/>
            </a:endParaRPr>
          </a:p>
        </p:txBody>
      </p:sp>
      <p:cxnSp>
        <p:nvCxnSpPr>
          <p:cNvPr id="194" name="Google Shape;194;p43"/>
          <p:cNvCxnSpPr>
            <a:stCxn id="190" idx="3"/>
          </p:cNvCxnSpPr>
          <p:nvPr/>
        </p:nvCxnSpPr>
        <p:spPr>
          <a:xfrm>
            <a:off x="3494925" y="2931300"/>
            <a:ext cx="642000" cy="0"/>
          </a:xfrm>
          <a:prstGeom prst="straightConnector1">
            <a:avLst/>
          </a:prstGeom>
          <a:noFill/>
          <a:ln cap="flat" cmpd="sng" w="19050">
            <a:solidFill>
              <a:srgbClr val="E1446D"/>
            </a:solidFill>
            <a:prstDash val="solid"/>
            <a:round/>
            <a:headEnd len="sm" w="sm" type="none"/>
            <a:tailEnd len="sm" w="sm" type="none"/>
          </a:ln>
        </p:spPr>
      </p:cxnSp>
      <p:cxnSp>
        <p:nvCxnSpPr>
          <p:cNvPr id="195" name="Google Shape;195;p43"/>
          <p:cNvCxnSpPr/>
          <p:nvPr/>
        </p:nvCxnSpPr>
        <p:spPr>
          <a:xfrm>
            <a:off x="4136925" y="2789000"/>
            <a:ext cx="0" cy="2074200"/>
          </a:xfrm>
          <a:prstGeom prst="straightConnector1">
            <a:avLst/>
          </a:prstGeom>
          <a:noFill/>
          <a:ln cap="flat" cmpd="sng" w="19050">
            <a:solidFill>
              <a:srgbClr val="E1446D"/>
            </a:solidFill>
            <a:prstDash val="solid"/>
            <a:round/>
            <a:headEnd len="sm" w="sm" type="none"/>
            <a:tailEnd len="sm" w="sm" type="none"/>
          </a:ln>
        </p:spPr>
      </p:cxnSp>
      <p:pic>
        <p:nvPicPr>
          <p:cNvPr id="196" name="Google Shape;196;p43"/>
          <p:cNvPicPr preferRelativeResize="0"/>
          <p:nvPr/>
        </p:nvPicPr>
        <p:blipFill rotWithShape="1">
          <a:blip r:embed="rId3">
            <a:alphaModFix/>
          </a:blip>
          <a:srcRect b="0" l="0" r="0" t="0"/>
          <a:stretch/>
        </p:blipFill>
        <p:spPr>
          <a:xfrm>
            <a:off x="2088225" y="3339900"/>
            <a:ext cx="1780775" cy="972400"/>
          </a:xfrm>
          <a:prstGeom prst="rect">
            <a:avLst/>
          </a:prstGeom>
          <a:noFill/>
          <a:ln>
            <a:noFill/>
          </a:ln>
        </p:spPr>
      </p:pic>
      <p:sp>
        <p:nvSpPr>
          <p:cNvPr id="197" name="Google Shape;197;p43"/>
          <p:cNvSpPr/>
          <p:nvPr/>
        </p:nvSpPr>
        <p:spPr>
          <a:xfrm>
            <a:off x="7248350" y="3397175"/>
            <a:ext cx="642000" cy="30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d5d70cbe6c_0_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5" name="Google Shape;485;g2d5d70cbe6c_0_71"/>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86" name="Google Shape;486;g2d5d70cbe6c_0_71"/>
          <p:cNvSpPr txBox="1"/>
          <p:nvPr/>
        </p:nvSpPr>
        <p:spPr>
          <a:xfrm>
            <a:off x="624350" y="959200"/>
            <a:ext cx="8199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a:ea typeface="Rubik"/>
                <a:cs typeface="Rubik"/>
                <a:sym typeface="Rubik"/>
              </a:rPr>
              <a:t>Cuando hacemos muchos tests...</a:t>
            </a:r>
            <a:endParaRPr b="0" i="0" sz="3000" u="none" cap="none" strike="noStrike">
              <a:solidFill>
                <a:srgbClr val="434343"/>
              </a:solidFill>
              <a:latin typeface="Rubik Light"/>
              <a:ea typeface="Rubik Light"/>
              <a:cs typeface="Rubik Light"/>
              <a:sym typeface="Rubik Light"/>
            </a:endParaRPr>
          </a:p>
        </p:txBody>
      </p:sp>
      <p:pic>
        <p:nvPicPr>
          <p:cNvPr id="487" name="Google Shape;487;g2d5d70cbe6c_0_71"/>
          <p:cNvPicPr preferRelativeResize="0"/>
          <p:nvPr/>
        </p:nvPicPr>
        <p:blipFill rotWithShape="1">
          <a:blip r:embed="rId3">
            <a:alphaModFix/>
          </a:blip>
          <a:srcRect b="0" l="0" r="0" t="0"/>
          <a:stretch/>
        </p:blipFill>
        <p:spPr>
          <a:xfrm>
            <a:off x="975488" y="1487701"/>
            <a:ext cx="2588069" cy="3312975"/>
          </a:xfrm>
          <a:prstGeom prst="rect">
            <a:avLst/>
          </a:prstGeom>
          <a:noFill/>
          <a:ln>
            <a:noFill/>
          </a:ln>
        </p:spPr>
      </p:pic>
      <p:sp>
        <p:nvSpPr>
          <p:cNvPr id="488" name="Google Shape;488;g2d5d70cbe6c_0_71"/>
          <p:cNvSpPr txBox="1"/>
          <p:nvPr/>
        </p:nvSpPr>
        <p:spPr>
          <a:xfrm>
            <a:off x="1152600" y="4858450"/>
            <a:ext cx="1896900" cy="2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rgbClr val="999999"/>
                </a:solidFill>
                <a:latin typeface="Rubik"/>
                <a:ea typeface="Rubik"/>
                <a:cs typeface="Rubik"/>
                <a:sym typeface="Rubik"/>
                <a:hlinkClick r:id="rId4">
                  <a:extLst>
                    <a:ext uri="{A12FA001-AC4F-418D-AE19-62706E023703}">
                      <ahyp:hlinkClr val="tx"/>
                    </a:ext>
                  </a:extLst>
                </a:hlinkClick>
              </a:rPr>
              <a:t>Fuente: Wikipedia</a:t>
            </a:r>
            <a:endParaRPr b="0" i="0" sz="1000" u="none" cap="none" strike="noStrike">
              <a:solidFill>
                <a:srgbClr val="999999"/>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d5d70cbe6c_0_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4" name="Google Shape;494;g2d5d70cbe6c_0_79"/>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495" name="Google Shape;495;g2d5d70cbe6c_0_79"/>
          <p:cNvSpPr txBox="1"/>
          <p:nvPr/>
        </p:nvSpPr>
        <p:spPr>
          <a:xfrm>
            <a:off x="624350" y="959200"/>
            <a:ext cx="8199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a:ea typeface="Rubik"/>
                <a:cs typeface="Rubik"/>
                <a:sym typeface="Rubik"/>
              </a:rPr>
              <a:t>Cuando hacemos muchos tests...</a:t>
            </a:r>
            <a:endParaRPr b="0" i="0" sz="3000" u="none" cap="none" strike="noStrike">
              <a:solidFill>
                <a:srgbClr val="434343"/>
              </a:solidFill>
              <a:latin typeface="Rubik Light"/>
              <a:ea typeface="Rubik Light"/>
              <a:cs typeface="Rubik Light"/>
              <a:sym typeface="Rubik Light"/>
            </a:endParaRPr>
          </a:p>
        </p:txBody>
      </p:sp>
      <p:pic>
        <p:nvPicPr>
          <p:cNvPr id="496" name="Google Shape;496;g2d5d70cbe6c_0_79"/>
          <p:cNvPicPr preferRelativeResize="0"/>
          <p:nvPr/>
        </p:nvPicPr>
        <p:blipFill rotWithShape="1">
          <a:blip r:embed="rId3">
            <a:alphaModFix/>
          </a:blip>
          <a:srcRect b="0" l="0" r="0" t="0"/>
          <a:stretch/>
        </p:blipFill>
        <p:spPr>
          <a:xfrm>
            <a:off x="975488" y="1487701"/>
            <a:ext cx="2588069" cy="3312975"/>
          </a:xfrm>
          <a:prstGeom prst="rect">
            <a:avLst/>
          </a:prstGeom>
          <a:noFill/>
          <a:ln>
            <a:noFill/>
          </a:ln>
        </p:spPr>
      </p:pic>
      <p:sp>
        <p:nvSpPr>
          <p:cNvPr id="497" name="Google Shape;497;g2d5d70cbe6c_0_79"/>
          <p:cNvSpPr txBox="1"/>
          <p:nvPr/>
        </p:nvSpPr>
        <p:spPr>
          <a:xfrm>
            <a:off x="1152600" y="4858450"/>
            <a:ext cx="1896900" cy="2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rgbClr val="999999"/>
                </a:solidFill>
                <a:latin typeface="Rubik"/>
                <a:ea typeface="Rubik"/>
                <a:cs typeface="Rubik"/>
                <a:sym typeface="Rubik"/>
                <a:hlinkClick r:id="rId4">
                  <a:extLst>
                    <a:ext uri="{A12FA001-AC4F-418D-AE19-62706E023703}">
                      <ahyp:hlinkClr val="tx"/>
                    </a:ext>
                  </a:extLst>
                </a:hlinkClick>
              </a:rPr>
              <a:t>Fuente: Wikipedia</a:t>
            </a:r>
            <a:endParaRPr b="0" i="0" sz="1000" u="none" cap="none" strike="noStrike">
              <a:solidFill>
                <a:srgbClr val="999999"/>
              </a:solidFill>
              <a:latin typeface="Rubik"/>
              <a:ea typeface="Rubik"/>
              <a:cs typeface="Rubik"/>
              <a:sym typeface="Rubik"/>
            </a:endParaRPr>
          </a:p>
        </p:txBody>
      </p:sp>
      <p:pic>
        <p:nvPicPr>
          <p:cNvPr id="498" name="Google Shape;498;g2d5d70cbe6c_0_79"/>
          <p:cNvPicPr preferRelativeResize="0"/>
          <p:nvPr/>
        </p:nvPicPr>
        <p:blipFill rotWithShape="1">
          <a:blip r:embed="rId5">
            <a:alphaModFix/>
          </a:blip>
          <a:srcRect b="0" l="0" r="0" t="0"/>
          <a:stretch/>
        </p:blipFill>
        <p:spPr>
          <a:xfrm>
            <a:off x="4466602" y="1721200"/>
            <a:ext cx="3247295" cy="201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d5d70cbe6c_0_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4" name="Google Shape;504;g2d5d70cbe6c_0_88"/>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Binaria</a:t>
            </a:r>
            <a:endParaRPr b="1" i="0" sz="2400" u="none" cap="none" strike="noStrike">
              <a:solidFill>
                <a:srgbClr val="E1446D"/>
              </a:solidFill>
              <a:latin typeface="Rubik"/>
              <a:ea typeface="Rubik"/>
              <a:cs typeface="Rubik"/>
              <a:sym typeface="Rubik"/>
            </a:endParaRPr>
          </a:p>
        </p:txBody>
      </p:sp>
      <p:sp>
        <p:nvSpPr>
          <p:cNvPr id="505" name="Google Shape;505;g2d5d70cbe6c_0_88"/>
          <p:cNvSpPr txBox="1"/>
          <p:nvPr/>
        </p:nvSpPr>
        <p:spPr>
          <a:xfrm>
            <a:off x="624350" y="959200"/>
            <a:ext cx="8199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a:ea typeface="Rubik"/>
                <a:cs typeface="Rubik"/>
                <a:sym typeface="Rubik"/>
              </a:rPr>
              <a:t>Cuando hacemos muchos tests...</a:t>
            </a:r>
            <a:endParaRPr b="0" i="0" sz="3000" u="none" cap="none" strike="noStrike">
              <a:solidFill>
                <a:srgbClr val="434343"/>
              </a:solidFill>
              <a:latin typeface="Rubik Light"/>
              <a:ea typeface="Rubik Light"/>
              <a:cs typeface="Rubik Light"/>
              <a:sym typeface="Rubik Light"/>
            </a:endParaRPr>
          </a:p>
        </p:txBody>
      </p:sp>
      <p:pic>
        <p:nvPicPr>
          <p:cNvPr id="506" name="Google Shape;506;g2d5d70cbe6c_0_88"/>
          <p:cNvPicPr preferRelativeResize="0"/>
          <p:nvPr/>
        </p:nvPicPr>
        <p:blipFill rotWithShape="1">
          <a:blip r:embed="rId3">
            <a:alphaModFix/>
          </a:blip>
          <a:srcRect b="0" l="0" r="0" t="0"/>
          <a:stretch/>
        </p:blipFill>
        <p:spPr>
          <a:xfrm>
            <a:off x="975488" y="1487701"/>
            <a:ext cx="2588069" cy="3312975"/>
          </a:xfrm>
          <a:prstGeom prst="rect">
            <a:avLst/>
          </a:prstGeom>
          <a:noFill/>
          <a:ln>
            <a:noFill/>
          </a:ln>
        </p:spPr>
      </p:pic>
      <p:sp>
        <p:nvSpPr>
          <p:cNvPr id="507" name="Google Shape;507;g2d5d70cbe6c_0_88"/>
          <p:cNvSpPr txBox="1"/>
          <p:nvPr/>
        </p:nvSpPr>
        <p:spPr>
          <a:xfrm>
            <a:off x="1152600" y="4858450"/>
            <a:ext cx="1896900" cy="2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sng" cap="none" strike="noStrike">
                <a:solidFill>
                  <a:srgbClr val="999999"/>
                </a:solidFill>
                <a:latin typeface="Rubik"/>
                <a:ea typeface="Rubik"/>
                <a:cs typeface="Rubik"/>
                <a:sym typeface="Rubik"/>
                <a:hlinkClick r:id="rId4">
                  <a:extLst>
                    <a:ext uri="{A12FA001-AC4F-418D-AE19-62706E023703}">
                      <ahyp:hlinkClr val="tx"/>
                    </a:ext>
                  </a:extLst>
                </a:hlinkClick>
              </a:rPr>
              <a:t>Fuente: Wikipedia</a:t>
            </a:r>
            <a:endParaRPr b="0" i="0" sz="1000" u="none" cap="none" strike="noStrike">
              <a:solidFill>
                <a:srgbClr val="999999"/>
              </a:solidFill>
              <a:latin typeface="Rubik"/>
              <a:ea typeface="Rubik"/>
              <a:cs typeface="Rubik"/>
              <a:sym typeface="Rubik"/>
            </a:endParaRPr>
          </a:p>
        </p:txBody>
      </p:sp>
      <p:pic>
        <p:nvPicPr>
          <p:cNvPr id="508" name="Google Shape;508;g2d5d70cbe6c_0_88"/>
          <p:cNvPicPr preferRelativeResize="0"/>
          <p:nvPr/>
        </p:nvPicPr>
        <p:blipFill rotWithShape="1">
          <a:blip r:embed="rId5">
            <a:alphaModFix/>
          </a:blip>
          <a:srcRect b="0" l="0" r="0" t="0"/>
          <a:stretch/>
        </p:blipFill>
        <p:spPr>
          <a:xfrm>
            <a:off x="4466602" y="1721200"/>
            <a:ext cx="3247295" cy="2012275"/>
          </a:xfrm>
          <a:prstGeom prst="rect">
            <a:avLst/>
          </a:prstGeom>
          <a:noFill/>
          <a:ln>
            <a:noFill/>
          </a:ln>
        </p:spPr>
      </p:pic>
      <p:pic>
        <p:nvPicPr>
          <p:cNvPr id="509" name="Google Shape;509;g2d5d70cbe6c_0_88"/>
          <p:cNvPicPr preferRelativeResize="0"/>
          <p:nvPr/>
        </p:nvPicPr>
        <p:blipFill rotWithShape="1">
          <a:blip r:embed="rId6">
            <a:alphaModFix/>
          </a:blip>
          <a:srcRect b="0" l="0" r="0" t="0"/>
          <a:stretch/>
        </p:blipFill>
        <p:spPr>
          <a:xfrm>
            <a:off x="4706150" y="3878413"/>
            <a:ext cx="2953561" cy="506950"/>
          </a:xfrm>
          <a:prstGeom prst="rect">
            <a:avLst/>
          </a:prstGeom>
          <a:noFill/>
          <a:ln>
            <a:noFill/>
          </a:ln>
        </p:spPr>
      </p:pic>
      <p:pic>
        <p:nvPicPr>
          <p:cNvPr id="510" name="Google Shape;510;g2d5d70cbe6c_0_88"/>
          <p:cNvPicPr preferRelativeResize="0"/>
          <p:nvPr/>
        </p:nvPicPr>
        <p:blipFill rotWithShape="1">
          <a:blip r:embed="rId7">
            <a:alphaModFix/>
          </a:blip>
          <a:srcRect b="0" l="0" r="0" t="0"/>
          <a:stretch/>
        </p:blipFill>
        <p:spPr>
          <a:xfrm>
            <a:off x="4706150" y="4460350"/>
            <a:ext cx="3392048" cy="53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d5d70cbe6c_0_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16" name="Google Shape;516;g2d5d70cbe6c_0_99"/>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Clasificación Binaria · </a:t>
            </a:r>
            <a:r>
              <a:rPr b="1" i="0" lang="es" sz="2400" u="none" cap="none" strike="noStrike">
                <a:solidFill>
                  <a:srgbClr val="E1446D"/>
                </a:solidFill>
                <a:latin typeface="Rubik"/>
                <a:ea typeface="Rubik"/>
                <a:cs typeface="Rubik"/>
                <a:sym typeface="Rubik"/>
              </a:rPr>
              <a:t>Matriz de confusión</a:t>
            </a:r>
            <a:endParaRPr b="1" i="0" sz="2400" u="none" cap="none" strike="noStrike">
              <a:solidFill>
                <a:srgbClr val="E1446D"/>
              </a:solidFill>
              <a:latin typeface="Rubik"/>
              <a:ea typeface="Rubik"/>
              <a:cs typeface="Rubik"/>
              <a:sym typeface="Rubik"/>
            </a:endParaRPr>
          </a:p>
        </p:txBody>
      </p:sp>
      <p:graphicFrame>
        <p:nvGraphicFramePr>
          <p:cNvPr id="517" name="Google Shape;517;g2d5d70cbe6c_0_99"/>
          <p:cNvGraphicFramePr/>
          <p:nvPr/>
        </p:nvGraphicFramePr>
        <p:xfrm>
          <a:off x="2517675" y="1849350"/>
          <a:ext cx="3000000" cy="3000000"/>
        </p:xfrm>
        <a:graphic>
          <a:graphicData uri="http://schemas.openxmlformats.org/drawingml/2006/table">
            <a:tbl>
              <a:tblPr>
                <a:noFill/>
                <a:tableStyleId>{69099CC7-7FF6-4B8D-AA0C-5F6585DE9D03}</a:tableStyleId>
              </a:tblPr>
              <a:tblGrid>
                <a:gridCol w="832875"/>
                <a:gridCol w="1488425"/>
                <a:gridCol w="139120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1</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2</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1</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Elementos de la clase 1 correctamente identificados</a:t>
                      </a:r>
                      <a:endParaRPr baseline="-25000" sz="10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rgbClr val="CC0000"/>
                          </a:solidFill>
                          <a:latin typeface="Rubik"/>
                          <a:ea typeface="Rubik"/>
                          <a:cs typeface="Rubik"/>
                          <a:sym typeface="Rubik"/>
                        </a:rPr>
                        <a:t>Elementos de la clase 1 identificados como clase 2</a:t>
                      </a:r>
                      <a:endParaRPr baseline="-25000" sz="1000" u="none" cap="none" strike="noStrike">
                        <a:solidFill>
                          <a:srgbClr val="CC0000"/>
                        </a:solidFill>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2</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rgbClr val="CC0000"/>
                          </a:solidFill>
                          <a:latin typeface="Rubik"/>
                          <a:ea typeface="Rubik"/>
                          <a:cs typeface="Rubik"/>
                          <a:sym typeface="Rubik"/>
                        </a:rPr>
                        <a:t>Elementos de la clase 2 identificados como clase 1</a:t>
                      </a:r>
                      <a:endParaRPr baseline="-25000" sz="1000" u="none" cap="none" strike="noStrike">
                        <a:solidFill>
                          <a:srgbClr val="CC0000"/>
                        </a:solidFill>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000" u="none" cap="none" strike="noStrike">
                          <a:latin typeface="Rubik"/>
                          <a:ea typeface="Rubik"/>
                          <a:cs typeface="Rubik"/>
                          <a:sym typeface="Rubik"/>
                        </a:rPr>
                        <a:t>Elementos de la clase 2 correctamente identificados</a:t>
                      </a:r>
                      <a:endParaRPr baseline="-25000" sz="10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518" name="Google Shape;518;g2d5d70cbe6c_0_99"/>
          <p:cNvSpPr txBox="1"/>
          <p:nvPr/>
        </p:nvSpPr>
        <p:spPr>
          <a:xfrm rot="-5400000">
            <a:off x="1256125" y="2479250"/>
            <a:ext cx="1400700" cy="84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Clase Verdadera</a:t>
            </a:r>
            <a:endParaRPr b="0" i="0" sz="1400" u="none" cap="none" strike="noStrike">
              <a:solidFill>
                <a:srgbClr val="000000"/>
              </a:solidFill>
              <a:latin typeface="Rubik"/>
              <a:ea typeface="Rubik"/>
              <a:cs typeface="Rubik"/>
              <a:sym typeface="Rubik"/>
            </a:endParaRPr>
          </a:p>
        </p:txBody>
      </p:sp>
      <p:sp>
        <p:nvSpPr>
          <p:cNvPr id="519" name="Google Shape;519;g2d5d70cbe6c_0_99"/>
          <p:cNvSpPr txBox="1"/>
          <p:nvPr/>
        </p:nvSpPr>
        <p:spPr>
          <a:xfrm>
            <a:off x="386882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Clase Predicha</a:t>
            </a:r>
            <a:endParaRPr b="0" i="0" sz="1400" u="none" cap="none" strike="noStrike">
              <a:solidFill>
                <a:srgbClr val="000000"/>
              </a:solidFill>
              <a:latin typeface="Rubik"/>
              <a:ea typeface="Rubik"/>
              <a:cs typeface="Rubik"/>
              <a:sym typeface="Rubik"/>
            </a:endParaRPr>
          </a:p>
        </p:txBody>
      </p:sp>
      <p:sp>
        <p:nvSpPr>
          <p:cNvPr id="520" name="Google Shape;520;g2d5d70cbe6c_0_99"/>
          <p:cNvSpPr/>
          <p:nvPr/>
        </p:nvSpPr>
        <p:spPr>
          <a:xfrm flipH="1" rot="-5400000">
            <a:off x="4660675" y="416442"/>
            <a:ext cx="262200" cy="22311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21" name="Google Shape;521;g2d5d70cbe6c_0_99"/>
          <p:cNvSpPr/>
          <p:nvPr/>
        </p:nvSpPr>
        <p:spPr>
          <a:xfrm>
            <a:off x="2173850" y="2169350"/>
            <a:ext cx="157500" cy="14625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22" name="Google Shape;522;g2d5d70cbe6c_0_99"/>
          <p:cNvSpPr txBox="1"/>
          <p:nvPr/>
        </p:nvSpPr>
        <p:spPr>
          <a:xfrm>
            <a:off x="67177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Ejemplo: Titanic</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d5d70cbe6c_0_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8" name="Google Shape;528;g2d5d70cbe6c_0_110"/>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Clasificación Binaria · </a:t>
            </a:r>
            <a:r>
              <a:rPr b="1" i="0" lang="es" sz="2400" u="none" cap="none" strike="noStrike">
                <a:solidFill>
                  <a:srgbClr val="E1446D"/>
                </a:solidFill>
                <a:latin typeface="Rubik"/>
                <a:ea typeface="Rubik"/>
                <a:cs typeface="Rubik"/>
                <a:sym typeface="Rubik"/>
              </a:rPr>
              <a:t>Matriz de confusión</a:t>
            </a:r>
            <a:endParaRPr b="1" i="0" sz="2400" u="none" cap="none" strike="noStrike">
              <a:solidFill>
                <a:srgbClr val="E1446D"/>
              </a:solidFill>
              <a:latin typeface="Rubik"/>
              <a:ea typeface="Rubik"/>
              <a:cs typeface="Rubik"/>
              <a:sym typeface="Rubik"/>
            </a:endParaRPr>
          </a:p>
        </p:txBody>
      </p:sp>
      <p:graphicFrame>
        <p:nvGraphicFramePr>
          <p:cNvPr id="529" name="Google Shape;529;g2d5d70cbe6c_0_110"/>
          <p:cNvGraphicFramePr/>
          <p:nvPr/>
        </p:nvGraphicFramePr>
        <p:xfrm>
          <a:off x="2517675" y="1849350"/>
          <a:ext cx="3000000" cy="3000000"/>
        </p:xfrm>
        <a:graphic>
          <a:graphicData uri="http://schemas.openxmlformats.org/drawingml/2006/table">
            <a:tbl>
              <a:tblPr>
                <a:noFill/>
                <a:tableStyleId>{69099CC7-7FF6-4B8D-AA0C-5F6585DE9D03}</a:tableStyleId>
              </a:tblPr>
              <a:tblGrid>
                <a:gridCol w="832875"/>
                <a:gridCol w="1488425"/>
                <a:gridCol w="139120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1</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2</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1</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Elementos de la clase 1 correctamente identificados</a:t>
                      </a:r>
                      <a:endParaRPr baseline="-25000" sz="10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rgbClr val="CC0000"/>
                          </a:solidFill>
                          <a:latin typeface="Rubik"/>
                          <a:ea typeface="Rubik"/>
                          <a:cs typeface="Rubik"/>
                          <a:sym typeface="Rubik"/>
                        </a:rPr>
                        <a:t>Elementos de la clase 1 identificados como clase 2</a:t>
                      </a:r>
                      <a:endParaRPr baseline="-25000" sz="1000" u="none" cap="none" strike="noStrike">
                        <a:solidFill>
                          <a:srgbClr val="CC0000"/>
                        </a:solidFill>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Clase 2</a:t>
                      </a:r>
                      <a:endParaRPr sz="14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rgbClr val="CC0000"/>
                          </a:solidFill>
                          <a:latin typeface="Rubik"/>
                          <a:ea typeface="Rubik"/>
                          <a:cs typeface="Rubik"/>
                          <a:sym typeface="Rubik"/>
                        </a:rPr>
                        <a:t>Elementos de la clase 2 identificados como clase 1</a:t>
                      </a:r>
                      <a:endParaRPr baseline="-25000" sz="1000" u="none" cap="none" strike="noStrike">
                        <a:solidFill>
                          <a:srgbClr val="CC0000"/>
                        </a:solidFill>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000" u="none" cap="none" strike="noStrike">
                          <a:latin typeface="Rubik"/>
                          <a:ea typeface="Rubik"/>
                          <a:cs typeface="Rubik"/>
                          <a:sym typeface="Rubik"/>
                        </a:rPr>
                        <a:t>Elementos de la clase 2 correctamente identificados</a:t>
                      </a:r>
                      <a:endParaRPr baseline="-25000" sz="1000" u="none" cap="none" strike="noStrike">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530" name="Google Shape;530;g2d5d70cbe6c_0_110"/>
          <p:cNvSpPr txBox="1"/>
          <p:nvPr/>
        </p:nvSpPr>
        <p:spPr>
          <a:xfrm rot="-5400000">
            <a:off x="1256125" y="2479250"/>
            <a:ext cx="1400700" cy="84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Clase Verdadera</a:t>
            </a:r>
            <a:endParaRPr b="0" i="0" sz="1400" u="none" cap="none" strike="noStrike">
              <a:solidFill>
                <a:srgbClr val="000000"/>
              </a:solidFill>
              <a:latin typeface="Rubik"/>
              <a:ea typeface="Rubik"/>
              <a:cs typeface="Rubik"/>
              <a:sym typeface="Rubik"/>
            </a:endParaRPr>
          </a:p>
        </p:txBody>
      </p:sp>
      <p:sp>
        <p:nvSpPr>
          <p:cNvPr id="531" name="Google Shape;531;g2d5d70cbe6c_0_110"/>
          <p:cNvSpPr txBox="1"/>
          <p:nvPr/>
        </p:nvSpPr>
        <p:spPr>
          <a:xfrm>
            <a:off x="386882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Clase Predicha</a:t>
            </a:r>
            <a:endParaRPr b="0" i="0" sz="1400" u="none" cap="none" strike="noStrike">
              <a:solidFill>
                <a:srgbClr val="000000"/>
              </a:solidFill>
              <a:latin typeface="Rubik"/>
              <a:ea typeface="Rubik"/>
              <a:cs typeface="Rubik"/>
              <a:sym typeface="Rubik"/>
            </a:endParaRPr>
          </a:p>
        </p:txBody>
      </p:sp>
      <p:sp>
        <p:nvSpPr>
          <p:cNvPr id="532" name="Google Shape;532;g2d5d70cbe6c_0_110"/>
          <p:cNvSpPr/>
          <p:nvPr/>
        </p:nvSpPr>
        <p:spPr>
          <a:xfrm flipH="1" rot="-5400000">
            <a:off x="4660675" y="416442"/>
            <a:ext cx="262200" cy="22311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3" name="Google Shape;533;g2d5d70cbe6c_0_110"/>
          <p:cNvSpPr/>
          <p:nvPr/>
        </p:nvSpPr>
        <p:spPr>
          <a:xfrm>
            <a:off x="2173850" y="2169350"/>
            <a:ext cx="157500" cy="14625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4" name="Google Shape;534;g2d5d70cbe6c_0_110"/>
          <p:cNvSpPr txBox="1"/>
          <p:nvPr/>
        </p:nvSpPr>
        <p:spPr>
          <a:xfrm>
            <a:off x="2953725" y="4035725"/>
            <a:ext cx="4383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¡Tiene toda la información que necesitamos!</a:t>
            </a:r>
            <a:endParaRPr b="1" i="0" sz="2400" u="none" cap="none" strike="noStrike">
              <a:solidFill>
                <a:srgbClr val="E1446D"/>
              </a:solidFill>
              <a:latin typeface="Rubik"/>
              <a:ea typeface="Rubik"/>
              <a:cs typeface="Rubik"/>
              <a:sym typeface="Rubik"/>
            </a:endParaRPr>
          </a:p>
        </p:txBody>
      </p:sp>
      <p:sp>
        <p:nvSpPr>
          <p:cNvPr id="535" name="Google Shape;535;g2d5d70cbe6c_0_110"/>
          <p:cNvSpPr txBox="1"/>
          <p:nvPr/>
        </p:nvSpPr>
        <p:spPr>
          <a:xfrm>
            <a:off x="67177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Ejemplo: Titanic</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d5d70cbe6c_0_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1" name="Google Shape;541;g2d5d70cbe6c_0_122"/>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Clasificación Binaria · </a:t>
            </a:r>
            <a:r>
              <a:rPr b="1" i="0" lang="es" sz="2400" u="none" cap="none" strike="noStrike">
                <a:solidFill>
                  <a:srgbClr val="E1446D"/>
                </a:solidFill>
                <a:latin typeface="Rubik"/>
                <a:ea typeface="Rubik"/>
                <a:cs typeface="Rubik"/>
                <a:sym typeface="Rubik"/>
              </a:rPr>
              <a:t>Matriz de confusión</a:t>
            </a:r>
            <a:endParaRPr b="1" i="0" sz="2400" u="none" cap="none" strike="noStrike">
              <a:solidFill>
                <a:srgbClr val="E1446D"/>
              </a:solidFill>
              <a:latin typeface="Rubik"/>
              <a:ea typeface="Rubik"/>
              <a:cs typeface="Rubik"/>
              <a:sym typeface="Rubik"/>
            </a:endParaRPr>
          </a:p>
        </p:txBody>
      </p:sp>
      <p:sp>
        <p:nvSpPr>
          <p:cNvPr id="542" name="Google Shape;542;g2d5d70cbe6c_0_122"/>
          <p:cNvSpPr txBox="1"/>
          <p:nvPr/>
        </p:nvSpPr>
        <p:spPr>
          <a:xfrm rot="-5400000">
            <a:off x="930250" y="2506200"/>
            <a:ext cx="1400700" cy="84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Verdadera</a:t>
            </a:r>
            <a:endParaRPr b="0" i="0" sz="1400" u="none" cap="none" strike="noStrike">
              <a:solidFill>
                <a:srgbClr val="000000"/>
              </a:solidFill>
              <a:latin typeface="Arial"/>
              <a:ea typeface="Arial"/>
              <a:cs typeface="Arial"/>
              <a:sym typeface="Arial"/>
            </a:endParaRPr>
          </a:p>
        </p:txBody>
      </p:sp>
      <p:sp>
        <p:nvSpPr>
          <p:cNvPr id="543" name="Google Shape;543;g2d5d70cbe6c_0_122"/>
          <p:cNvSpPr txBox="1"/>
          <p:nvPr/>
        </p:nvSpPr>
        <p:spPr>
          <a:xfrm>
            <a:off x="4655600" y="1515600"/>
            <a:ext cx="18459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Predicha</a:t>
            </a:r>
            <a:endParaRPr b="0" i="0" sz="1400" u="none" cap="none" strike="noStrike">
              <a:solidFill>
                <a:srgbClr val="000000"/>
              </a:solidFill>
              <a:latin typeface="Arial"/>
              <a:ea typeface="Arial"/>
              <a:cs typeface="Arial"/>
              <a:sym typeface="Arial"/>
            </a:endParaRPr>
          </a:p>
        </p:txBody>
      </p:sp>
      <p:sp>
        <p:nvSpPr>
          <p:cNvPr id="544" name="Google Shape;544;g2d5d70cbe6c_0_122"/>
          <p:cNvSpPr/>
          <p:nvPr/>
        </p:nvSpPr>
        <p:spPr>
          <a:xfrm flipH="1" rot="-5400000">
            <a:off x="5447450" y="886392"/>
            <a:ext cx="262200" cy="22311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45" name="Google Shape;545;g2d5d70cbe6c_0_122"/>
          <p:cNvSpPr/>
          <p:nvPr/>
        </p:nvSpPr>
        <p:spPr>
          <a:xfrm>
            <a:off x="1894450" y="2552525"/>
            <a:ext cx="157500" cy="8763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aphicFrame>
        <p:nvGraphicFramePr>
          <p:cNvPr id="546" name="Google Shape;546;g2d5d70cbe6c_0_122"/>
          <p:cNvGraphicFramePr/>
          <p:nvPr/>
        </p:nvGraphicFramePr>
        <p:xfrm>
          <a:off x="2157075" y="2156325"/>
          <a:ext cx="3000000" cy="3000000"/>
        </p:xfrm>
        <a:graphic>
          <a:graphicData uri="http://schemas.openxmlformats.org/drawingml/2006/table">
            <a:tbl>
              <a:tblPr>
                <a:noFill/>
                <a:tableStyleId>{69099CC7-7FF6-4B8D-AA0C-5F6585DE9D03}</a:tableStyleId>
              </a:tblPr>
              <a:tblGrid>
                <a:gridCol w="1679150"/>
                <a:gridCol w="1742200"/>
                <a:gridCol w="15633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No 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No 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513</a:t>
                      </a:r>
                      <a:endParaRPr baseline="-25000"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solidFill>
                            <a:srgbClr val="CC0000"/>
                          </a:solidFill>
                          <a:latin typeface="Rubik"/>
                          <a:ea typeface="Rubik"/>
                          <a:cs typeface="Rubik"/>
                          <a:sym typeface="Rubik"/>
                        </a:rPr>
                        <a:t>110</a:t>
                      </a:r>
                      <a:endParaRPr baseline="-25000" sz="1400" u="none" cap="none" strike="noStrike">
                        <a:solidFill>
                          <a:srgbClr val="CC0000"/>
                        </a:solidFill>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solidFill>
                            <a:srgbClr val="CC0000"/>
                          </a:solidFill>
                          <a:latin typeface="Rubik"/>
                          <a:ea typeface="Rubik"/>
                          <a:cs typeface="Rubik"/>
                          <a:sym typeface="Rubik"/>
                        </a:rPr>
                        <a:t>103</a:t>
                      </a:r>
                      <a:endParaRPr baseline="-25000" sz="1400" u="none" cap="none" strike="noStrike">
                        <a:solidFill>
                          <a:srgbClr val="CC0000"/>
                        </a:solidFill>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latin typeface="Rubik"/>
                          <a:ea typeface="Rubik"/>
                          <a:cs typeface="Rubik"/>
                          <a:sym typeface="Rubik"/>
                        </a:rPr>
                        <a:t>283</a:t>
                      </a:r>
                      <a:endParaRPr baseline="-25000"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47" name="Google Shape;547;g2d5d70cbe6c_0_122"/>
          <p:cNvSpPr txBox="1"/>
          <p:nvPr/>
        </p:nvSpPr>
        <p:spPr>
          <a:xfrm>
            <a:off x="624350" y="4013075"/>
            <a:ext cx="7378500" cy="6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Rubik"/>
                <a:ea typeface="Rubik"/>
                <a:cs typeface="Rubik"/>
                <a:sym typeface="Rubik"/>
              </a:rPr>
              <a:t>Ejercicio</a:t>
            </a:r>
            <a:r>
              <a:rPr b="0" i="0" lang="es" sz="1400" u="none" cap="none" strike="noStrike">
                <a:solidFill>
                  <a:srgbClr val="E1446D"/>
                </a:solidFill>
                <a:latin typeface="Rubik"/>
                <a:ea typeface="Rubik"/>
                <a:cs typeface="Rubik"/>
                <a:sym typeface="Rubik"/>
              </a:rPr>
              <a:t>: para la clase “sobrevivieron”, indicar Aciertos, Falsos Positivos, Falsos Negativos. Calcular Precisión y Exhaustividad.</a:t>
            </a:r>
            <a:endParaRPr b="0" i="0" sz="1400" u="none" cap="none" strike="noStrike">
              <a:solidFill>
                <a:srgbClr val="E1446D"/>
              </a:solidFill>
              <a:latin typeface="Rubik"/>
              <a:ea typeface="Rubik"/>
              <a:cs typeface="Rubik"/>
              <a:sym typeface="Rubik"/>
            </a:endParaRPr>
          </a:p>
        </p:txBody>
      </p:sp>
      <p:sp>
        <p:nvSpPr>
          <p:cNvPr id="548" name="Google Shape;548;g2d5d70cbe6c_0_122"/>
          <p:cNvSpPr txBox="1"/>
          <p:nvPr/>
        </p:nvSpPr>
        <p:spPr>
          <a:xfrm>
            <a:off x="67177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Ejemplo: Titanic</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d5d70cbe6c_0_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54" name="Google Shape;554;g2d5d70cbe6c_0_134"/>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Clasificación Binaria · </a:t>
            </a:r>
            <a:r>
              <a:rPr b="1" i="0" lang="es" sz="2400" u="none" cap="none" strike="noStrike">
                <a:solidFill>
                  <a:srgbClr val="E1446D"/>
                </a:solidFill>
                <a:latin typeface="Rubik"/>
                <a:ea typeface="Rubik"/>
                <a:cs typeface="Rubik"/>
                <a:sym typeface="Rubik"/>
              </a:rPr>
              <a:t>Matriz de confusión</a:t>
            </a:r>
            <a:endParaRPr b="1" i="0" sz="2400" u="none" cap="none" strike="noStrike">
              <a:solidFill>
                <a:srgbClr val="E1446D"/>
              </a:solidFill>
              <a:latin typeface="Rubik"/>
              <a:ea typeface="Rubik"/>
              <a:cs typeface="Rubik"/>
              <a:sym typeface="Rubik"/>
            </a:endParaRPr>
          </a:p>
        </p:txBody>
      </p:sp>
      <p:sp>
        <p:nvSpPr>
          <p:cNvPr id="555" name="Google Shape;555;g2d5d70cbe6c_0_134"/>
          <p:cNvSpPr txBox="1"/>
          <p:nvPr/>
        </p:nvSpPr>
        <p:spPr>
          <a:xfrm rot="-5400000">
            <a:off x="930250" y="2506200"/>
            <a:ext cx="1400700" cy="84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Verdadera</a:t>
            </a:r>
            <a:endParaRPr b="0" i="0" sz="1400" u="none" cap="none" strike="noStrike">
              <a:solidFill>
                <a:srgbClr val="000000"/>
              </a:solidFill>
              <a:latin typeface="Arial"/>
              <a:ea typeface="Arial"/>
              <a:cs typeface="Arial"/>
              <a:sym typeface="Arial"/>
            </a:endParaRPr>
          </a:p>
        </p:txBody>
      </p:sp>
      <p:sp>
        <p:nvSpPr>
          <p:cNvPr id="556" name="Google Shape;556;g2d5d70cbe6c_0_134"/>
          <p:cNvSpPr txBox="1"/>
          <p:nvPr/>
        </p:nvSpPr>
        <p:spPr>
          <a:xfrm>
            <a:off x="4655600" y="1515600"/>
            <a:ext cx="18459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Predicha</a:t>
            </a:r>
            <a:endParaRPr b="0" i="0" sz="1400" u="none" cap="none" strike="noStrike">
              <a:solidFill>
                <a:srgbClr val="000000"/>
              </a:solidFill>
              <a:latin typeface="Arial"/>
              <a:ea typeface="Arial"/>
              <a:cs typeface="Arial"/>
              <a:sym typeface="Arial"/>
            </a:endParaRPr>
          </a:p>
        </p:txBody>
      </p:sp>
      <p:sp>
        <p:nvSpPr>
          <p:cNvPr id="557" name="Google Shape;557;g2d5d70cbe6c_0_134"/>
          <p:cNvSpPr/>
          <p:nvPr/>
        </p:nvSpPr>
        <p:spPr>
          <a:xfrm flipH="1" rot="-5400000">
            <a:off x="5447450" y="886392"/>
            <a:ext cx="262200" cy="22311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58" name="Google Shape;558;g2d5d70cbe6c_0_134"/>
          <p:cNvSpPr/>
          <p:nvPr/>
        </p:nvSpPr>
        <p:spPr>
          <a:xfrm>
            <a:off x="1894450" y="2552525"/>
            <a:ext cx="157500" cy="8763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aphicFrame>
        <p:nvGraphicFramePr>
          <p:cNvPr id="559" name="Google Shape;559;g2d5d70cbe6c_0_134"/>
          <p:cNvGraphicFramePr/>
          <p:nvPr/>
        </p:nvGraphicFramePr>
        <p:xfrm>
          <a:off x="2157075" y="2156325"/>
          <a:ext cx="3000000" cy="3000000"/>
        </p:xfrm>
        <a:graphic>
          <a:graphicData uri="http://schemas.openxmlformats.org/drawingml/2006/table">
            <a:tbl>
              <a:tblPr>
                <a:noFill/>
                <a:tableStyleId>{69099CC7-7FF6-4B8D-AA0C-5F6585DE9D03}</a:tableStyleId>
              </a:tblPr>
              <a:tblGrid>
                <a:gridCol w="1679150"/>
                <a:gridCol w="1742200"/>
                <a:gridCol w="15633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No 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No 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513</a:t>
                      </a:r>
                      <a:endParaRPr baseline="-25000"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solidFill>
                            <a:srgbClr val="CC0000"/>
                          </a:solidFill>
                          <a:latin typeface="Rubik"/>
                          <a:ea typeface="Rubik"/>
                          <a:cs typeface="Rubik"/>
                          <a:sym typeface="Rubik"/>
                        </a:rPr>
                        <a:t>110</a:t>
                      </a:r>
                      <a:endParaRPr baseline="-25000" sz="1400" u="none" cap="none" strike="noStrike">
                        <a:solidFill>
                          <a:srgbClr val="CC0000"/>
                        </a:solidFill>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solidFill>
                            <a:srgbClr val="CC0000"/>
                          </a:solidFill>
                          <a:latin typeface="Rubik"/>
                          <a:ea typeface="Rubik"/>
                          <a:cs typeface="Rubik"/>
                          <a:sym typeface="Rubik"/>
                        </a:rPr>
                        <a:t>103</a:t>
                      </a:r>
                      <a:endParaRPr baseline="-25000" sz="1400" u="none" cap="none" strike="noStrike">
                        <a:solidFill>
                          <a:srgbClr val="CC0000"/>
                        </a:solidFill>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latin typeface="Rubik"/>
                          <a:ea typeface="Rubik"/>
                          <a:cs typeface="Rubik"/>
                          <a:sym typeface="Rubik"/>
                        </a:rPr>
                        <a:t>283</a:t>
                      </a:r>
                      <a:endParaRPr baseline="-25000"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60" name="Google Shape;560;g2d5d70cbe6c_0_134"/>
          <p:cNvSpPr/>
          <p:nvPr/>
        </p:nvSpPr>
        <p:spPr>
          <a:xfrm>
            <a:off x="5999700" y="3005000"/>
            <a:ext cx="780600" cy="262200"/>
          </a:xfrm>
          <a:prstGeom prst="ellipse">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2d5d70cbe6c_0_134"/>
          <p:cNvSpPr txBox="1"/>
          <p:nvPr/>
        </p:nvSpPr>
        <p:spPr>
          <a:xfrm>
            <a:off x="7402950" y="2975300"/>
            <a:ext cx="1201800" cy="32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Arial"/>
                <a:ea typeface="Arial"/>
                <a:cs typeface="Arial"/>
                <a:sym typeface="Arial"/>
              </a:rPr>
              <a:t>Aciertos</a:t>
            </a:r>
            <a:endParaRPr b="0" i="0" sz="1400" u="none" cap="none" strike="noStrike">
              <a:solidFill>
                <a:srgbClr val="009BDE"/>
              </a:solidFill>
              <a:latin typeface="Arial"/>
              <a:ea typeface="Arial"/>
              <a:cs typeface="Arial"/>
              <a:sym typeface="Arial"/>
            </a:endParaRPr>
          </a:p>
        </p:txBody>
      </p:sp>
      <p:cxnSp>
        <p:nvCxnSpPr>
          <p:cNvPr id="562" name="Google Shape;562;g2d5d70cbe6c_0_134"/>
          <p:cNvCxnSpPr>
            <a:stCxn id="560" idx="6"/>
            <a:endCxn id="561" idx="1"/>
          </p:cNvCxnSpPr>
          <p:nvPr/>
        </p:nvCxnSpPr>
        <p:spPr>
          <a:xfrm>
            <a:off x="6780300" y="3136100"/>
            <a:ext cx="622800" cy="0"/>
          </a:xfrm>
          <a:prstGeom prst="straightConnector1">
            <a:avLst/>
          </a:prstGeom>
          <a:noFill/>
          <a:ln cap="flat" cmpd="sng" w="9525">
            <a:solidFill>
              <a:srgbClr val="009BDE"/>
            </a:solidFill>
            <a:prstDash val="solid"/>
            <a:round/>
            <a:headEnd len="sm" w="sm" type="none"/>
            <a:tailEnd len="med" w="med" type="stealth"/>
          </a:ln>
        </p:spPr>
      </p:cxnSp>
      <p:sp>
        <p:nvSpPr>
          <p:cNvPr id="563" name="Google Shape;563;g2d5d70cbe6c_0_134"/>
          <p:cNvSpPr/>
          <p:nvPr/>
        </p:nvSpPr>
        <p:spPr>
          <a:xfrm>
            <a:off x="5999700" y="2615725"/>
            <a:ext cx="780600" cy="2622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2d5d70cbe6c_0_134"/>
          <p:cNvSpPr txBox="1"/>
          <p:nvPr/>
        </p:nvSpPr>
        <p:spPr>
          <a:xfrm>
            <a:off x="7402950" y="2586025"/>
            <a:ext cx="1702500" cy="32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CC0000"/>
                </a:solidFill>
                <a:latin typeface="Arial"/>
                <a:ea typeface="Arial"/>
                <a:cs typeface="Arial"/>
                <a:sym typeface="Arial"/>
              </a:rPr>
              <a:t>Falsos positivos</a:t>
            </a:r>
            <a:endParaRPr b="0" i="0" sz="1400" u="none" cap="none" strike="noStrike">
              <a:solidFill>
                <a:srgbClr val="CC0000"/>
              </a:solidFill>
              <a:latin typeface="Arial"/>
              <a:ea typeface="Arial"/>
              <a:cs typeface="Arial"/>
              <a:sym typeface="Arial"/>
            </a:endParaRPr>
          </a:p>
        </p:txBody>
      </p:sp>
      <p:cxnSp>
        <p:nvCxnSpPr>
          <p:cNvPr id="565" name="Google Shape;565;g2d5d70cbe6c_0_134"/>
          <p:cNvCxnSpPr>
            <a:stCxn id="563" idx="6"/>
            <a:endCxn id="564" idx="1"/>
          </p:cNvCxnSpPr>
          <p:nvPr/>
        </p:nvCxnSpPr>
        <p:spPr>
          <a:xfrm>
            <a:off x="6780300" y="2746825"/>
            <a:ext cx="622800" cy="0"/>
          </a:xfrm>
          <a:prstGeom prst="straightConnector1">
            <a:avLst/>
          </a:prstGeom>
          <a:noFill/>
          <a:ln cap="flat" cmpd="sng" w="9525">
            <a:solidFill>
              <a:srgbClr val="CC0000"/>
            </a:solidFill>
            <a:prstDash val="solid"/>
            <a:round/>
            <a:headEnd len="sm" w="sm" type="none"/>
            <a:tailEnd len="med" w="med" type="stealth"/>
          </a:ln>
        </p:spPr>
      </p:cxnSp>
      <p:sp>
        <p:nvSpPr>
          <p:cNvPr id="566" name="Google Shape;566;g2d5d70cbe6c_0_134"/>
          <p:cNvSpPr/>
          <p:nvPr/>
        </p:nvSpPr>
        <p:spPr>
          <a:xfrm>
            <a:off x="4337150" y="3005000"/>
            <a:ext cx="780600" cy="2622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2d5d70cbe6c_0_134"/>
          <p:cNvSpPr txBox="1"/>
          <p:nvPr/>
        </p:nvSpPr>
        <p:spPr>
          <a:xfrm>
            <a:off x="3876200" y="3627900"/>
            <a:ext cx="1702500" cy="32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CC0000"/>
                </a:solidFill>
                <a:latin typeface="Arial"/>
                <a:ea typeface="Arial"/>
                <a:cs typeface="Arial"/>
                <a:sym typeface="Arial"/>
              </a:rPr>
              <a:t>Falsos negativos</a:t>
            </a:r>
            <a:endParaRPr b="0" i="0" sz="1400" u="none" cap="none" strike="noStrike">
              <a:solidFill>
                <a:srgbClr val="CC0000"/>
              </a:solidFill>
              <a:latin typeface="Arial"/>
              <a:ea typeface="Arial"/>
              <a:cs typeface="Arial"/>
              <a:sym typeface="Arial"/>
            </a:endParaRPr>
          </a:p>
        </p:txBody>
      </p:sp>
      <p:cxnSp>
        <p:nvCxnSpPr>
          <p:cNvPr id="568" name="Google Shape;568;g2d5d70cbe6c_0_134"/>
          <p:cNvCxnSpPr>
            <a:stCxn id="566" idx="4"/>
          </p:cNvCxnSpPr>
          <p:nvPr/>
        </p:nvCxnSpPr>
        <p:spPr>
          <a:xfrm>
            <a:off x="4727450" y="3267200"/>
            <a:ext cx="0" cy="341700"/>
          </a:xfrm>
          <a:prstGeom prst="straightConnector1">
            <a:avLst/>
          </a:prstGeom>
          <a:noFill/>
          <a:ln cap="flat" cmpd="sng" w="9525">
            <a:solidFill>
              <a:srgbClr val="CC0000"/>
            </a:solidFill>
            <a:prstDash val="solid"/>
            <a:round/>
            <a:headEnd len="sm" w="sm" type="none"/>
            <a:tailEnd len="med" w="med" type="stealth"/>
          </a:ln>
        </p:spPr>
      </p:cxnSp>
      <p:sp>
        <p:nvSpPr>
          <p:cNvPr id="569" name="Google Shape;569;g2d5d70cbe6c_0_134"/>
          <p:cNvSpPr txBox="1"/>
          <p:nvPr/>
        </p:nvSpPr>
        <p:spPr>
          <a:xfrm>
            <a:off x="1351700" y="4240075"/>
            <a:ext cx="5342400" cy="69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Precisión: TP/(TP + FP) = 283/(283+110) = 0.72</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Exhaustividad: TP/(TP + FN) = 283/(283+103) = 0.73</a:t>
            </a:r>
            <a:endParaRPr b="1" i="0" sz="1400" u="none" cap="none" strike="noStrike">
              <a:solidFill>
                <a:srgbClr val="434343"/>
              </a:solidFill>
              <a:latin typeface="Rubik"/>
              <a:ea typeface="Rubik"/>
              <a:cs typeface="Rubik"/>
              <a:sym typeface="Rubik"/>
            </a:endParaRPr>
          </a:p>
        </p:txBody>
      </p:sp>
      <p:sp>
        <p:nvSpPr>
          <p:cNvPr id="570" name="Google Shape;570;g2d5d70cbe6c_0_134"/>
          <p:cNvSpPr txBox="1"/>
          <p:nvPr/>
        </p:nvSpPr>
        <p:spPr>
          <a:xfrm>
            <a:off x="67177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Ejemplo: Titanic</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d5d70cbe6c_0_1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76" name="Google Shape;576;g2d5d70cbe6c_0_155"/>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Clasificación Binaria · </a:t>
            </a:r>
            <a:r>
              <a:rPr b="1" i="0" lang="es" sz="2400" u="none" cap="none" strike="noStrike">
                <a:solidFill>
                  <a:srgbClr val="E1446D"/>
                </a:solidFill>
                <a:latin typeface="Rubik"/>
                <a:ea typeface="Rubik"/>
                <a:cs typeface="Rubik"/>
                <a:sym typeface="Rubik"/>
              </a:rPr>
              <a:t>Matriz de confusión</a:t>
            </a:r>
            <a:endParaRPr b="1" i="0" sz="2400" u="none" cap="none" strike="noStrike">
              <a:solidFill>
                <a:srgbClr val="E1446D"/>
              </a:solidFill>
              <a:latin typeface="Rubik"/>
              <a:ea typeface="Rubik"/>
              <a:cs typeface="Rubik"/>
              <a:sym typeface="Rubik"/>
            </a:endParaRPr>
          </a:p>
        </p:txBody>
      </p:sp>
      <p:sp>
        <p:nvSpPr>
          <p:cNvPr id="577" name="Google Shape;577;g2d5d70cbe6c_0_155"/>
          <p:cNvSpPr txBox="1"/>
          <p:nvPr/>
        </p:nvSpPr>
        <p:spPr>
          <a:xfrm rot="-5400000">
            <a:off x="930250" y="2506200"/>
            <a:ext cx="1400700" cy="84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Verdadera</a:t>
            </a:r>
            <a:endParaRPr b="0" i="0" sz="1400" u="none" cap="none" strike="noStrike">
              <a:solidFill>
                <a:srgbClr val="000000"/>
              </a:solidFill>
              <a:latin typeface="Arial"/>
              <a:ea typeface="Arial"/>
              <a:cs typeface="Arial"/>
              <a:sym typeface="Arial"/>
            </a:endParaRPr>
          </a:p>
        </p:txBody>
      </p:sp>
      <p:sp>
        <p:nvSpPr>
          <p:cNvPr id="578" name="Google Shape;578;g2d5d70cbe6c_0_155"/>
          <p:cNvSpPr txBox="1"/>
          <p:nvPr/>
        </p:nvSpPr>
        <p:spPr>
          <a:xfrm>
            <a:off x="4655600" y="1515600"/>
            <a:ext cx="18459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Clase Predicha</a:t>
            </a:r>
            <a:endParaRPr b="0" i="0" sz="1400" u="none" cap="none" strike="noStrike">
              <a:solidFill>
                <a:srgbClr val="000000"/>
              </a:solidFill>
              <a:latin typeface="Arial"/>
              <a:ea typeface="Arial"/>
              <a:cs typeface="Arial"/>
              <a:sym typeface="Arial"/>
            </a:endParaRPr>
          </a:p>
        </p:txBody>
      </p:sp>
      <p:sp>
        <p:nvSpPr>
          <p:cNvPr id="579" name="Google Shape;579;g2d5d70cbe6c_0_155"/>
          <p:cNvSpPr/>
          <p:nvPr/>
        </p:nvSpPr>
        <p:spPr>
          <a:xfrm flipH="1" rot="-5400000">
            <a:off x="5447450" y="886392"/>
            <a:ext cx="262200" cy="22311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80" name="Google Shape;580;g2d5d70cbe6c_0_155"/>
          <p:cNvSpPr/>
          <p:nvPr/>
        </p:nvSpPr>
        <p:spPr>
          <a:xfrm>
            <a:off x="1894450" y="2552525"/>
            <a:ext cx="157500" cy="8763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aphicFrame>
        <p:nvGraphicFramePr>
          <p:cNvPr id="581" name="Google Shape;581;g2d5d70cbe6c_0_155"/>
          <p:cNvGraphicFramePr/>
          <p:nvPr/>
        </p:nvGraphicFramePr>
        <p:xfrm>
          <a:off x="2157075" y="2156325"/>
          <a:ext cx="3000000" cy="3000000"/>
        </p:xfrm>
        <a:graphic>
          <a:graphicData uri="http://schemas.openxmlformats.org/drawingml/2006/table">
            <a:tbl>
              <a:tblPr>
                <a:noFill/>
                <a:tableStyleId>{69099CC7-7FF6-4B8D-AA0C-5F6585DE9D03}</a:tableStyleId>
              </a:tblPr>
              <a:tblGrid>
                <a:gridCol w="1679150"/>
                <a:gridCol w="1742200"/>
                <a:gridCol w="15633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No 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No 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513</a:t>
                      </a:r>
                      <a:endParaRPr baseline="-25000"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solidFill>
                            <a:srgbClr val="CC0000"/>
                          </a:solidFill>
                          <a:latin typeface="Rubik"/>
                          <a:ea typeface="Rubik"/>
                          <a:cs typeface="Rubik"/>
                          <a:sym typeface="Rubik"/>
                        </a:rPr>
                        <a:t>110</a:t>
                      </a:r>
                      <a:endParaRPr baseline="-25000" sz="1400" u="none" cap="none" strike="noStrike">
                        <a:solidFill>
                          <a:srgbClr val="CC0000"/>
                        </a:solidFill>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Rubik"/>
                          <a:ea typeface="Rubik"/>
                          <a:cs typeface="Rubik"/>
                          <a:sym typeface="Rubik"/>
                        </a:rPr>
                        <a:t>Sobrevivieron</a:t>
                      </a:r>
                      <a:endParaRPr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solidFill>
                            <a:srgbClr val="CC0000"/>
                          </a:solidFill>
                          <a:latin typeface="Rubik"/>
                          <a:ea typeface="Rubik"/>
                          <a:cs typeface="Rubik"/>
                          <a:sym typeface="Rubik"/>
                        </a:rPr>
                        <a:t>103</a:t>
                      </a:r>
                      <a:endParaRPr baseline="-25000" sz="1400" u="none" cap="none" strike="noStrike">
                        <a:solidFill>
                          <a:srgbClr val="CC0000"/>
                        </a:solidFill>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s" sz="1400" u="none" cap="none" strike="noStrike">
                          <a:latin typeface="Rubik"/>
                          <a:ea typeface="Rubik"/>
                          <a:cs typeface="Rubik"/>
                          <a:sym typeface="Rubik"/>
                        </a:rPr>
                        <a:t>283</a:t>
                      </a:r>
                      <a:endParaRPr baseline="-25000" sz="1400" u="none" cap="none" strike="noStrike">
                        <a:latin typeface="Rubik"/>
                        <a:ea typeface="Rubik"/>
                        <a:cs typeface="Rubik"/>
                        <a:sym typeface="Rubik"/>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82" name="Google Shape;582;g2d5d70cbe6c_0_155"/>
          <p:cNvSpPr/>
          <p:nvPr/>
        </p:nvSpPr>
        <p:spPr>
          <a:xfrm>
            <a:off x="5999700" y="3005000"/>
            <a:ext cx="780600" cy="262200"/>
          </a:xfrm>
          <a:prstGeom prst="ellipse">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2d5d70cbe6c_0_155"/>
          <p:cNvSpPr txBox="1"/>
          <p:nvPr/>
        </p:nvSpPr>
        <p:spPr>
          <a:xfrm>
            <a:off x="7402950" y="2975300"/>
            <a:ext cx="1201800" cy="32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Arial"/>
                <a:ea typeface="Arial"/>
                <a:cs typeface="Arial"/>
                <a:sym typeface="Arial"/>
              </a:rPr>
              <a:t>Aciertos</a:t>
            </a:r>
            <a:endParaRPr b="0" i="0" sz="1400" u="none" cap="none" strike="noStrike">
              <a:solidFill>
                <a:srgbClr val="009BDE"/>
              </a:solidFill>
              <a:latin typeface="Arial"/>
              <a:ea typeface="Arial"/>
              <a:cs typeface="Arial"/>
              <a:sym typeface="Arial"/>
            </a:endParaRPr>
          </a:p>
        </p:txBody>
      </p:sp>
      <p:cxnSp>
        <p:nvCxnSpPr>
          <p:cNvPr id="584" name="Google Shape;584;g2d5d70cbe6c_0_155"/>
          <p:cNvCxnSpPr>
            <a:stCxn id="582" idx="6"/>
            <a:endCxn id="583" idx="1"/>
          </p:cNvCxnSpPr>
          <p:nvPr/>
        </p:nvCxnSpPr>
        <p:spPr>
          <a:xfrm>
            <a:off x="6780300" y="3136100"/>
            <a:ext cx="622800" cy="0"/>
          </a:xfrm>
          <a:prstGeom prst="straightConnector1">
            <a:avLst/>
          </a:prstGeom>
          <a:noFill/>
          <a:ln cap="flat" cmpd="sng" w="9525">
            <a:solidFill>
              <a:srgbClr val="009BDE"/>
            </a:solidFill>
            <a:prstDash val="solid"/>
            <a:round/>
            <a:headEnd len="sm" w="sm" type="none"/>
            <a:tailEnd len="med" w="med" type="stealth"/>
          </a:ln>
        </p:spPr>
      </p:cxnSp>
      <p:sp>
        <p:nvSpPr>
          <p:cNvPr id="585" name="Google Shape;585;g2d5d70cbe6c_0_155"/>
          <p:cNvSpPr/>
          <p:nvPr/>
        </p:nvSpPr>
        <p:spPr>
          <a:xfrm>
            <a:off x="5999700" y="2615725"/>
            <a:ext cx="780600" cy="2622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2d5d70cbe6c_0_155"/>
          <p:cNvSpPr txBox="1"/>
          <p:nvPr/>
        </p:nvSpPr>
        <p:spPr>
          <a:xfrm>
            <a:off x="7402950" y="2586025"/>
            <a:ext cx="1702500" cy="32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CC0000"/>
                </a:solidFill>
                <a:latin typeface="Arial"/>
                <a:ea typeface="Arial"/>
                <a:cs typeface="Arial"/>
                <a:sym typeface="Arial"/>
              </a:rPr>
              <a:t>No aciertos</a:t>
            </a:r>
            <a:endParaRPr b="0" i="0" sz="1400" u="none" cap="none" strike="noStrike">
              <a:solidFill>
                <a:srgbClr val="CC0000"/>
              </a:solidFill>
              <a:latin typeface="Arial"/>
              <a:ea typeface="Arial"/>
              <a:cs typeface="Arial"/>
              <a:sym typeface="Arial"/>
            </a:endParaRPr>
          </a:p>
        </p:txBody>
      </p:sp>
      <p:cxnSp>
        <p:nvCxnSpPr>
          <p:cNvPr id="587" name="Google Shape;587;g2d5d70cbe6c_0_155"/>
          <p:cNvCxnSpPr>
            <a:stCxn id="585" idx="6"/>
            <a:endCxn id="586" idx="1"/>
          </p:cNvCxnSpPr>
          <p:nvPr/>
        </p:nvCxnSpPr>
        <p:spPr>
          <a:xfrm>
            <a:off x="6780300" y="2746825"/>
            <a:ext cx="622800" cy="0"/>
          </a:xfrm>
          <a:prstGeom prst="straightConnector1">
            <a:avLst/>
          </a:prstGeom>
          <a:noFill/>
          <a:ln cap="flat" cmpd="sng" w="9525">
            <a:solidFill>
              <a:srgbClr val="CC0000"/>
            </a:solidFill>
            <a:prstDash val="solid"/>
            <a:round/>
            <a:headEnd len="sm" w="sm" type="none"/>
            <a:tailEnd len="med" w="med" type="stealth"/>
          </a:ln>
        </p:spPr>
      </p:cxnSp>
      <p:sp>
        <p:nvSpPr>
          <p:cNvPr id="588" name="Google Shape;588;g2d5d70cbe6c_0_155"/>
          <p:cNvSpPr/>
          <p:nvPr/>
        </p:nvSpPr>
        <p:spPr>
          <a:xfrm>
            <a:off x="4337150" y="3005000"/>
            <a:ext cx="780600" cy="2622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9" name="Google Shape;589;g2d5d70cbe6c_0_155"/>
          <p:cNvCxnSpPr>
            <a:stCxn id="588" idx="7"/>
            <a:endCxn id="585" idx="2"/>
          </p:cNvCxnSpPr>
          <p:nvPr/>
        </p:nvCxnSpPr>
        <p:spPr>
          <a:xfrm flipH="1" rot="10800000">
            <a:off x="5003434" y="2746698"/>
            <a:ext cx="996300" cy="296700"/>
          </a:xfrm>
          <a:prstGeom prst="straightConnector1">
            <a:avLst/>
          </a:prstGeom>
          <a:noFill/>
          <a:ln cap="flat" cmpd="sng" w="9525">
            <a:solidFill>
              <a:srgbClr val="CC0000"/>
            </a:solidFill>
            <a:prstDash val="solid"/>
            <a:round/>
            <a:headEnd len="sm" w="sm" type="none"/>
            <a:tailEnd len="sm" w="sm" type="none"/>
          </a:ln>
        </p:spPr>
      </p:cxnSp>
      <p:sp>
        <p:nvSpPr>
          <p:cNvPr id="590" name="Google Shape;590;g2d5d70cbe6c_0_155"/>
          <p:cNvSpPr txBox="1"/>
          <p:nvPr/>
        </p:nvSpPr>
        <p:spPr>
          <a:xfrm>
            <a:off x="624350" y="4241900"/>
            <a:ext cx="7378500" cy="6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Exactitud = Aciertos/Total </a:t>
            </a:r>
            <a:r>
              <a:rPr b="0" i="0" lang="es" sz="1400" u="none" cap="none" strike="noStrike">
                <a:solidFill>
                  <a:srgbClr val="434343"/>
                </a:solidFill>
                <a:latin typeface="Rubik"/>
                <a:ea typeface="Rubik"/>
                <a:cs typeface="Rubik"/>
                <a:sym typeface="Rubik"/>
              </a:rPr>
              <a:t>= (513 + 283)/(513 + 283 + 110 + 103) = 0.789</a:t>
            </a:r>
            <a:endParaRPr b="0" i="0" sz="2400" u="none" cap="none" strike="noStrike">
              <a:solidFill>
                <a:srgbClr val="434343"/>
              </a:solidFill>
              <a:latin typeface="Rubik Light"/>
              <a:ea typeface="Rubik Light"/>
              <a:cs typeface="Rubik Light"/>
              <a:sym typeface="Rubik Light"/>
            </a:endParaRPr>
          </a:p>
        </p:txBody>
      </p:sp>
      <p:sp>
        <p:nvSpPr>
          <p:cNvPr id="591" name="Google Shape;591;g2d5d70cbe6c_0_155"/>
          <p:cNvSpPr txBox="1"/>
          <p:nvPr/>
        </p:nvSpPr>
        <p:spPr>
          <a:xfrm>
            <a:off x="671775" y="1009675"/>
            <a:ext cx="1845900" cy="4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Ejemplo: Titanic</a:t>
            </a:r>
            <a:endParaRPr b="0" i="0" sz="1400" u="none" cap="none" strike="noStrike">
              <a:solidFill>
                <a:srgbClr val="000000"/>
              </a:solidFill>
              <a:latin typeface="Rubik"/>
              <a:ea typeface="Rubik"/>
              <a:cs typeface="Rubik"/>
              <a:sym typeface="Rubik"/>
            </a:endParaRPr>
          </a:p>
        </p:txBody>
      </p:sp>
      <p:sp>
        <p:nvSpPr>
          <p:cNvPr id="592" name="Google Shape;592;g2d5d70cbe6c_0_155"/>
          <p:cNvSpPr/>
          <p:nvPr/>
        </p:nvSpPr>
        <p:spPr>
          <a:xfrm>
            <a:off x="4337150" y="2615725"/>
            <a:ext cx="780600" cy="262200"/>
          </a:xfrm>
          <a:prstGeom prst="ellipse">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3" name="Google Shape;593;g2d5d70cbe6c_0_155"/>
          <p:cNvCxnSpPr>
            <a:stCxn id="592" idx="6"/>
            <a:endCxn id="582" idx="2"/>
          </p:cNvCxnSpPr>
          <p:nvPr/>
        </p:nvCxnSpPr>
        <p:spPr>
          <a:xfrm>
            <a:off x="5117750" y="2746825"/>
            <a:ext cx="882000" cy="389400"/>
          </a:xfrm>
          <a:prstGeom prst="straightConnector1">
            <a:avLst/>
          </a:prstGeom>
          <a:noFill/>
          <a:ln cap="flat" cmpd="sng" w="9525">
            <a:solidFill>
              <a:srgbClr val="009BDE"/>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d5d70cbe6c_0_1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99" name="Google Shape;599;g2d5d70cbe6c_0_177"/>
          <p:cNvSpPr txBox="1"/>
          <p:nvPr/>
        </p:nvSpPr>
        <p:spPr>
          <a:xfrm>
            <a:off x="624350" y="2728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Clasificación Multiclase</a:t>
            </a:r>
            <a:endParaRPr b="1" i="0" sz="2400" u="none" cap="none" strike="noStrike">
              <a:solidFill>
                <a:srgbClr val="E1446D"/>
              </a:solidFill>
              <a:latin typeface="Rubik"/>
              <a:ea typeface="Rubik"/>
              <a:cs typeface="Rubik"/>
              <a:sym typeface="Rubik"/>
            </a:endParaRPr>
          </a:p>
        </p:txBody>
      </p:sp>
      <p:pic>
        <p:nvPicPr>
          <p:cNvPr id="600" name="Google Shape;600;g2d5d70cbe6c_0_177"/>
          <p:cNvPicPr preferRelativeResize="0"/>
          <p:nvPr/>
        </p:nvPicPr>
        <p:blipFill rotWithShape="1">
          <a:blip r:embed="rId3">
            <a:alphaModFix/>
          </a:blip>
          <a:srcRect b="0" l="0" r="0" t="0"/>
          <a:stretch/>
        </p:blipFill>
        <p:spPr>
          <a:xfrm>
            <a:off x="4268150" y="1189625"/>
            <a:ext cx="4194200" cy="3145650"/>
          </a:xfrm>
          <a:prstGeom prst="rect">
            <a:avLst/>
          </a:prstGeom>
          <a:noFill/>
          <a:ln>
            <a:noFill/>
          </a:ln>
        </p:spPr>
      </p:pic>
      <p:sp>
        <p:nvSpPr>
          <p:cNvPr id="601" name="Google Shape;601;g2d5d70cbe6c_0_177"/>
          <p:cNvSpPr txBox="1"/>
          <p:nvPr/>
        </p:nvSpPr>
        <p:spPr>
          <a:xfrm>
            <a:off x="624350" y="1189625"/>
            <a:ext cx="3643800" cy="342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¿Cómo se generalizan los conceptos?</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Acierto, Verdaderos Negativo, Falsos Positivos y Negativos</a:t>
            </a:r>
            <a:r>
              <a:rPr b="0" i="0" lang="es" sz="1400" u="none" cap="none" strike="noStrike">
                <a:solidFill>
                  <a:srgbClr val="434343"/>
                </a:solidFill>
                <a:latin typeface="Rubik"/>
                <a:ea typeface="Rubik"/>
                <a:cs typeface="Rubik"/>
                <a:sym typeface="Rubik"/>
              </a:rPr>
              <a:t>: tengo que elegir  una clase de interés.</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Precisión y Exhaustividad</a:t>
            </a:r>
            <a:r>
              <a:rPr b="0" i="0" lang="es" sz="1400" u="none" cap="none" strike="noStrike">
                <a:solidFill>
                  <a:srgbClr val="434343"/>
                </a:solidFill>
                <a:latin typeface="Rubik"/>
                <a:ea typeface="Rubik"/>
                <a:cs typeface="Rubik"/>
                <a:sym typeface="Rubik"/>
              </a:rPr>
              <a:t>: ídem, por clase.</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Exactitud</a:t>
            </a:r>
            <a:r>
              <a:rPr b="0" i="0" lang="es" sz="1400" u="none" cap="none" strike="noStrike">
                <a:solidFill>
                  <a:srgbClr val="434343"/>
                </a:solidFill>
                <a:latin typeface="Rubik"/>
                <a:ea typeface="Rubik"/>
                <a:cs typeface="Rubik"/>
                <a:sym typeface="Rubik"/>
              </a:rPr>
              <a:t>: Sigue valiendo</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
          <p:cNvSpPr txBox="1"/>
          <p:nvPr/>
        </p:nvSpPr>
        <p:spPr>
          <a:xfrm>
            <a:off x="629250" y="253075"/>
            <a:ext cx="82695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Un árbol de decisión “hace preguntas” y va clasificando de acuerdo a las respuestas. </a:t>
            </a:r>
            <a:endParaRPr b="0" i="0" sz="1800" u="none" cap="none" strike="noStrike">
              <a:solidFill>
                <a:srgbClr val="000000"/>
              </a:solidFill>
              <a:latin typeface="Rubik"/>
              <a:ea typeface="Rubik"/>
              <a:cs typeface="Rubik"/>
              <a:sym typeface="Rubik"/>
            </a:endParaRPr>
          </a:p>
        </p:txBody>
      </p:sp>
      <p:sp>
        <p:nvSpPr>
          <p:cNvPr id="607" name="Google Shape;607;p7"/>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Wingspan &lt; </a:t>
            </a:r>
            <a:r>
              <a:rPr b="1" i="0" lang="es" sz="1800" u="none" cap="none" strike="noStrike">
                <a:solidFill>
                  <a:srgbClr val="434343"/>
                </a:solidFill>
                <a:latin typeface="Rubik"/>
                <a:ea typeface="Rubik"/>
                <a:cs typeface="Rubik"/>
                <a:sym typeface="Rubik"/>
              </a:rPr>
              <a:t>45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08" name="Google Shape;608;p7"/>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09" name="Google Shape;609;p7"/>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Mass &lt; </a:t>
            </a:r>
            <a:r>
              <a:rPr b="1" i="0" lang="es" sz="1800" u="none" cap="none" strike="noStrike">
                <a:solidFill>
                  <a:srgbClr val="434343"/>
                </a:solidFill>
                <a:latin typeface="Rubik"/>
                <a:ea typeface="Rubik"/>
                <a:cs typeface="Rubik"/>
                <a:sym typeface="Rubik"/>
              </a:rPr>
              <a:t>0.75</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10" name="Google Shape;610;p7"/>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11" name="Google Shape;611;p7"/>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Emperor Moth</a:t>
            </a:r>
            <a:endParaRPr b="0" i="0" sz="2400" u="none" cap="none" strike="noStrike">
              <a:solidFill>
                <a:srgbClr val="FFFFFF"/>
              </a:solidFill>
              <a:latin typeface="Rubik"/>
              <a:ea typeface="Rubik"/>
              <a:cs typeface="Rubik"/>
              <a:sym typeface="Rubik"/>
            </a:endParaRPr>
          </a:p>
        </p:txBody>
      </p:sp>
      <p:cxnSp>
        <p:nvCxnSpPr>
          <p:cNvPr id="612" name="Google Shape;612;p7"/>
          <p:cNvCxnSpPr>
            <a:stCxn id="607" idx="2"/>
            <a:endCxn id="608" idx="0"/>
          </p:cNvCxnSpPr>
          <p:nvPr/>
        </p:nvCxnSpPr>
        <p:spPr>
          <a:xfrm>
            <a:off x="3105650" y="1572400"/>
            <a:ext cx="867900" cy="738300"/>
          </a:xfrm>
          <a:prstGeom prst="straightConnector1">
            <a:avLst/>
          </a:prstGeom>
          <a:noFill/>
          <a:ln cap="flat" cmpd="sng" w="9525">
            <a:solidFill>
              <a:schemeClr val="dk2"/>
            </a:solidFill>
            <a:prstDash val="solid"/>
            <a:round/>
            <a:headEnd len="sm" w="sm" type="none"/>
            <a:tailEnd len="med" w="med" type="triangle"/>
          </a:ln>
        </p:spPr>
      </p:cxnSp>
      <p:cxnSp>
        <p:nvCxnSpPr>
          <p:cNvPr id="613" name="Google Shape;613;p7"/>
          <p:cNvCxnSpPr>
            <a:stCxn id="607" idx="2"/>
            <a:endCxn id="609" idx="0"/>
          </p:cNvCxnSpPr>
          <p:nvPr/>
        </p:nvCxnSpPr>
        <p:spPr>
          <a:xfrm flipH="1">
            <a:off x="1930550" y="1572400"/>
            <a:ext cx="1175100" cy="738300"/>
          </a:xfrm>
          <a:prstGeom prst="straightConnector1">
            <a:avLst/>
          </a:prstGeom>
          <a:noFill/>
          <a:ln cap="flat" cmpd="sng" w="9525">
            <a:solidFill>
              <a:schemeClr val="dk2"/>
            </a:solidFill>
            <a:prstDash val="solid"/>
            <a:round/>
            <a:headEnd len="sm" w="sm" type="none"/>
            <a:tailEnd len="med" w="med" type="triangle"/>
          </a:ln>
        </p:spPr>
      </p:cxnSp>
      <p:cxnSp>
        <p:nvCxnSpPr>
          <p:cNvPr id="614" name="Google Shape;614;p7"/>
          <p:cNvCxnSpPr>
            <a:stCxn id="609" idx="2"/>
            <a:endCxn id="610" idx="0"/>
          </p:cNvCxnSpPr>
          <p:nvPr/>
        </p:nvCxnSpPr>
        <p:spPr>
          <a:xfrm>
            <a:off x="1930525" y="2768825"/>
            <a:ext cx="1400100" cy="808500"/>
          </a:xfrm>
          <a:prstGeom prst="straightConnector1">
            <a:avLst/>
          </a:prstGeom>
          <a:noFill/>
          <a:ln cap="flat" cmpd="sng" w="9525">
            <a:solidFill>
              <a:schemeClr val="dk2"/>
            </a:solidFill>
            <a:prstDash val="solid"/>
            <a:round/>
            <a:headEnd len="sm" w="sm" type="none"/>
            <a:tailEnd len="med" w="med" type="triangle"/>
          </a:ln>
        </p:spPr>
      </p:cxnSp>
      <p:cxnSp>
        <p:nvCxnSpPr>
          <p:cNvPr id="615" name="Google Shape;615;p7"/>
          <p:cNvCxnSpPr>
            <a:stCxn id="609" idx="2"/>
            <a:endCxn id="611" idx="0"/>
          </p:cNvCxnSpPr>
          <p:nvPr/>
        </p:nvCxnSpPr>
        <p:spPr>
          <a:xfrm flipH="1">
            <a:off x="1331125" y="2768825"/>
            <a:ext cx="599400" cy="808500"/>
          </a:xfrm>
          <a:prstGeom prst="straightConnector1">
            <a:avLst/>
          </a:prstGeom>
          <a:noFill/>
          <a:ln cap="flat" cmpd="sng" w="9525">
            <a:solidFill>
              <a:schemeClr val="dk2"/>
            </a:solidFill>
            <a:prstDash val="solid"/>
            <a:round/>
            <a:headEnd len="sm" w="sm" type="none"/>
            <a:tailEnd len="med" w="med" type="triangle"/>
          </a:ln>
        </p:spPr>
      </p:cxnSp>
      <p:sp>
        <p:nvSpPr>
          <p:cNvPr id="616" name="Google Shape;616;p7"/>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17" name="Google Shape;617;p7"/>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18" name="Google Shape;618;p7"/>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19" name="Google Shape;619;p7"/>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203" name="Google Shape;203;p44"/>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KNN - K Nearest  Neighbors</a:t>
            </a:r>
            <a:endParaRPr b="0" i="0" sz="2400" u="none" cap="none" strike="noStrike">
              <a:solidFill>
                <a:srgbClr val="434343"/>
              </a:solidFill>
              <a:latin typeface="Rubik"/>
              <a:ea typeface="Rubik"/>
              <a:cs typeface="Rubik"/>
              <a:sym typeface="Rubik"/>
            </a:endParaRPr>
          </a:p>
        </p:txBody>
      </p:sp>
      <p:sp>
        <p:nvSpPr>
          <p:cNvPr id="204" name="Google Shape;204;p44"/>
          <p:cNvSpPr txBox="1"/>
          <p:nvPr/>
        </p:nvSpPr>
        <p:spPr>
          <a:xfrm>
            <a:off x="571075" y="1088325"/>
            <a:ext cx="7386900" cy="18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E1446D"/>
                </a:solidFill>
                <a:latin typeface="Rubik"/>
                <a:ea typeface="Rubik"/>
                <a:cs typeface="Rubik"/>
                <a:sym typeface="Rubik"/>
              </a:rPr>
              <a:t>IDEA:</a:t>
            </a:r>
            <a:r>
              <a:rPr b="0" i="0" lang="es" sz="2400" u="none" cap="none" strike="noStrike">
                <a:solidFill>
                  <a:srgbClr val="434343"/>
                </a:solidFill>
                <a:latin typeface="Rubik"/>
                <a:ea typeface="Rubik"/>
                <a:cs typeface="Rubik"/>
                <a:sym typeface="Rubik"/>
              </a:rPr>
              <a:t> Dada una nueva instancia de la cual no conocemos la etiqueta objetivo, vamos a asumir que su etiqueta será igual a la de las instancias “vecinas” en el training set.</a:t>
            </a:r>
            <a:endParaRPr b="0" i="0" sz="2400" u="none" cap="none" strike="noStrike">
              <a:solidFill>
                <a:srgbClr val="434343"/>
              </a:solidFill>
              <a:latin typeface="Rubik"/>
              <a:ea typeface="Rubik"/>
              <a:cs typeface="Rubik"/>
              <a:sym typeface="Rubi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
          <p:cNvSpPr txBox="1"/>
          <p:nvPr/>
        </p:nvSpPr>
        <p:spPr>
          <a:xfrm>
            <a:off x="629250" y="253075"/>
            <a:ext cx="8091600" cy="13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Un árbol de decisión “hace preguntas” y va clasificando de acuerdo a las respuestas. </a:t>
            </a:r>
            <a:endParaRPr b="0" i="0" sz="1800" u="none" cap="none" strike="noStrike">
              <a:solidFill>
                <a:srgbClr val="000000"/>
              </a:solidFill>
              <a:latin typeface="Rubik"/>
              <a:ea typeface="Rubik"/>
              <a:cs typeface="Rubik"/>
              <a:sym typeface="Rubik"/>
            </a:endParaRPr>
          </a:p>
        </p:txBody>
      </p:sp>
      <p:sp>
        <p:nvSpPr>
          <p:cNvPr id="625" name="Google Shape;625;p8"/>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Wingspan &lt; </a:t>
            </a:r>
            <a:r>
              <a:rPr b="1" i="0" lang="es" sz="1800" u="none" cap="none" strike="noStrike">
                <a:solidFill>
                  <a:srgbClr val="434343"/>
                </a:solidFill>
                <a:latin typeface="Rubik"/>
                <a:ea typeface="Rubik"/>
                <a:cs typeface="Rubik"/>
                <a:sym typeface="Rubik"/>
              </a:rPr>
              <a:t>45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26" name="Google Shape;626;p8"/>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27" name="Google Shape;627;p8"/>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Mass &lt; </a:t>
            </a:r>
            <a:r>
              <a:rPr b="1" i="0" lang="es" sz="1800" u="none" cap="none" strike="noStrike">
                <a:solidFill>
                  <a:srgbClr val="434343"/>
                </a:solidFill>
                <a:latin typeface="Rubik"/>
                <a:ea typeface="Rubik"/>
                <a:cs typeface="Rubik"/>
                <a:sym typeface="Rubik"/>
              </a:rPr>
              <a:t>0.75</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28" name="Google Shape;628;p8"/>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29" name="Google Shape;629;p8"/>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Emperor Moth</a:t>
            </a:r>
            <a:endParaRPr b="0" i="0" sz="2400" u="none" cap="none" strike="noStrike">
              <a:solidFill>
                <a:srgbClr val="FFFFFF"/>
              </a:solidFill>
              <a:latin typeface="Rubik"/>
              <a:ea typeface="Rubik"/>
              <a:cs typeface="Rubik"/>
              <a:sym typeface="Rubik"/>
            </a:endParaRPr>
          </a:p>
        </p:txBody>
      </p:sp>
      <p:cxnSp>
        <p:nvCxnSpPr>
          <p:cNvPr id="630" name="Google Shape;630;p8"/>
          <p:cNvCxnSpPr>
            <a:stCxn id="625" idx="2"/>
            <a:endCxn id="626" idx="0"/>
          </p:cNvCxnSpPr>
          <p:nvPr/>
        </p:nvCxnSpPr>
        <p:spPr>
          <a:xfrm>
            <a:off x="3105650" y="1572400"/>
            <a:ext cx="867900" cy="738300"/>
          </a:xfrm>
          <a:prstGeom prst="straightConnector1">
            <a:avLst/>
          </a:prstGeom>
          <a:noFill/>
          <a:ln cap="flat" cmpd="sng" w="9525">
            <a:solidFill>
              <a:schemeClr val="dk2"/>
            </a:solidFill>
            <a:prstDash val="solid"/>
            <a:round/>
            <a:headEnd len="sm" w="sm" type="none"/>
            <a:tailEnd len="med" w="med" type="triangle"/>
          </a:ln>
        </p:spPr>
      </p:cxnSp>
      <p:cxnSp>
        <p:nvCxnSpPr>
          <p:cNvPr id="631" name="Google Shape;631;p8"/>
          <p:cNvCxnSpPr>
            <a:stCxn id="625" idx="2"/>
            <a:endCxn id="627" idx="0"/>
          </p:cNvCxnSpPr>
          <p:nvPr/>
        </p:nvCxnSpPr>
        <p:spPr>
          <a:xfrm flipH="1">
            <a:off x="1930550" y="1572400"/>
            <a:ext cx="1175100" cy="738300"/>
          </a:xfrm>
          <a:prstGeom prst="straightConnector1">
            <a:avLst/>
          </a:prstGeom>
          <a:noFill/>
          <a:ln cap="flat" cmpd="sng" w="9525">
            <a:solidFill>
              <a:schemeClr val="dk2"/>
            </a:solidFill>
            <a:prstDash val="solid"/>
            <a:round/>
            <a:headEnd len="sm" w="sm" type="none"/>
            <a:tailEnd len="med" w="med" type="triangle"/>
          </a:ln>
        </p:spPr>
      </p:cxnSp>
      <p:cxnSp>
        <p:nvCxnSpPr>
          <p:cNvPr id="632" name="Google Shape;632;p8"/>
          <p:cNvCxnSpPr>
            <a:stCxn id="627" idx="2"/>
            <a:endCxn id="628" idx="0"/>
          </p:cNvCxnSpPr>
          <p:nvPr/>
        </p:nvCxnSpPr>
        <p:spPr>
          <a:xfrm>
            <a:off x="1930525" y="2768825"/>
            <a:ext cx="1400100" cy="808500"/>
          </a:xfrm>
          <a:prstGeom prst="straightConnector1">
            <a:avLst/>
          </a:prstGeom>
          <a:noFill/>
          <a:ln cap="flat" cmpd="sng" w="9525">
            <a:solidFill>
              <a:schemeClr val="dk2"/>
            </a:solidFill>
            <a:prstDash val="solid"/>
            <a:round/>
            <a:headEnd len="sm" w="sm" type="none"/>
            <a:tailEnd len="med" w="med" type="triangle"/>
          </a:ln>
        </p:spPr>
      </p:cxnSp>
      <p:cxnSp>
        <p:nvCxnSpPr>
          <p:cNvPr id="633" name="Google Shape;633;p8"/>
          <p:cNvCxnSpPr>
            <a:stCxn id="627" idx="2"/>
            <a:endCxn id="629" idx="0"/>
          </p:cNvCxnSpPr>
          <p:nvPr/>
        </p:nvCxnSpPr>
        <p:spPr>
          <a:xfrm flipH="1">
            <a:off x="1331125" y="2768825"/>
            <a:ext cx="599400" cy="808500"/>
          </a:xfrm>
          <a:prstGeom prst="straightConnector1">
            <a:avLst/>
          </a:prstGeom>
          <a:noFill/>
          <a:ln cap="flat" cmpd="sng" w="9525">
            <a:solidFill>
              <a:schemeClr val="dk2"/>
            </a:solidFill>
            <a:prstDash val="solid"/>
            <a:round/>
            <a:headEnd len="sm" w="sm" type="none"/>
            <a:tailEnd len="med" w="med" type="triangle"/>
          </a:ln>
        </p:spPr>
      </p:cxnSp>
      <p:sp>
        <p:nvSpPr>
          <p:cNvPr id="634" name="Google Shape;634;p8"/>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35" name="Google Shape;635;p8"/>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36" name="Google Shape;636;p8"/>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37" name="Google Shape;637;p8"/>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38" name="Google Shape;638;p8"/>
          <p:cNvSpPr txBox="1"/>
          <p:nvPr/>
        </p:nvSpPr>
        <p:spPr>
          <a:xfrm>
            <a:off x="5051175" y="1082850"/>
            <a:ext cx="3902100" cy="28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¿Cómo decide qué preguntar? </a:t>
            </a:r>
            <a:endParaRPr b="1" i="0" sz="16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
          <p:cNvSpPr txBox="1"/>
          <p:nvPr/>
        </p:nvSpPr>
        <p:spPr>
          <a:xfrm>
            <a:off x="629250" y="253075"/>
            <a:ext cx="8091600" cy="13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Un árbol de decisión “hace preguntas” y va clasificando de acuerdo a las respuestas. </a:t>
            </a:r>
            <a:endParaRPr b="0" i="0" sz="1800" u="none" cap="none" strike="noStrike">
              <a:solidFill>
                <a:srgbClr val="000000"/>
              </a:solidFill>
              <a:latin typeface="Rubik"/>
              <a:ea typeface="Rubik"/>
              <a:cs typeface="Rubik"/>
              <a:sym typeface="Rubik"/>
            </a:endParaRPr>
          </a:p>
        </p:txBody>
      </p:sp>
      <p:sp>
        <p:nvSpPr>
          <p:cNvPr id="644" name="Google Shape;644;p9"/>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Wingspan &lt; </a:t>
            </a:r>
            <a:r>
              <a:rPr b="1" i="0" lang="es" sz="1800" u="none" cap="none" strike="noStrike">
                <a:solidFill>
                  <a:srgbClr val="434343"/>
                </a:solidFill>
                <a:latin typeface="Rubik"/>
                <a:ea typeface="Rubik"/>
                <a:cs typeface="Rubik"/>
                <a:sym typeface="Rubik"/>
              </a:rPr>
              <a:t>45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45" name="Google Shape;645;p9"/>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46" name="Google Shape;646;p9"/>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Mass &lt; </a:t>
            </a:r>
            <a:r>
              <a:rPr b="1" i="0" lang="es" sz="1800" u="none" cap="none" strike="noStrike">
                <a:solidFill>
                  <a:srgbClr val="434343"/>
                </a:solidFill>
                <a:latin typeface="Rubik"/>
                <a:ea typeface="Rubik"/>
                <a:cs typeface="Rubik"/>
                <a:sym typeface="Rubik"/>
              </a:rPr>
              <a:t>0.75</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47" name="Google Shape;647;p9"/>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48" name="Google Shape;648;p9"/>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Emperor Moth</a:t>
            </a:r>
            <a:endParaRPr b="0" i="0" sz="2400" u="none" cap="none" strike="noStrike">
              <a:solidFill>
                <a:srgbClr val="FFFFFF"/>
              </a:solidFill>
              <a:latin typeface="Rubik"/>
              <a:ea typeface="Rubik"/>
              <a:cs typeface="Rubik"/>
              <a:sym typeface="Rubik"/>
            </a:endParaRPr>
          </a:p>
        </p:txBody>
      </p:sp>
      <p:cxnSp>
        <p:nvCxnSpPr>
          <p:cNvPr id="649" name="Google Shape;649;p9"/>
          <p:cNvCxnSpPr>
            <a:stCxn id="644" idx="2"/>
            <a:endCxn id="645" idx="0"/>
          </p:cNvCxnSpPr>
          <p:nvPr/>
        </p:nvCxnSpPr>
        <p:spPr>
          <a:xfrm>
            <a:off x="3105650" y="1572400"/>
            <a:ext cx="867900" cy="738300"/>
          </a:xfrm>
          <a:prstGeom prst="straightConnector1">
            <a:avLst/>
          </a:prstGeom>
          <a:noFill/>
          <a:ln cap="flat" cmpd="sng" w="9525">
            <a:solidFill>
              <a:schemeClr val="dk2"/>
            </a:solidFill>
            <a:prstDash val="solid"/>
            <a:round/>
            <a:headEnd len="sm" w="sm" type="none"/>
            <a:tailEnd len="med" w="med" type="triangle"/>
          </a:ln>
        </p:spPr>
      </p:cxnSp>
      <p:cxnSp>
        <p:nvCxnSpPr>
          <p:cNvPr id="650" name="Google Shape;650;p9"/>
          <p:cNvCxnSpPr>
            <a:stCxn id="644" idx="2"/>
            <a:endCxn id="646" idx="0"/>
          </p:cNvCxnSpPr>
          <p:nvPr/>
        </p:nvCxnSpPr>
        <p:spPr>
          <a:xfrm flipH="1">
            <a:off x="1930550" y="1572400"/>
            <a:ext cx="1175100" cy="738300"/>
          </a:xfrm>
          <a:prstGeom prst="straightConnector1">
            <a:avLst/>
          </a:prstGeom>
          <a:noFill/>
          <a:ln cap="flat" cmpd="sng" w="9525">
            <a:solidFill>
              <a:schemeClr val="dk2"/>
            </a:solidFill>
            <a:prstDash val="solid"/>
            <a:round/>
            <a:headEnd len="sm" w="sm" type="none"/>
            <a:tailEnd len="med" w="med" type="triangle"/>
          </a:ln>
        </p:spPr>
      </p:cxnSp>
      <p:cxnSp>
        <p:nvCxnSpPr>
          <p:cNvPr id="651" name="Google Shape;651;p9"/>
          <p:cNvCxnSpPr>
            <a:stCxn id="646" idx="2"/>
            <a:endCxn id="647" idx="0"/>
          </p:cNvCxnSpPr>
          <p:nvPr/>
        </p:nvCxnSpPr>
        <p:spPr>
          <a:xfrm>
            <a:off x="1930525" y="2768825"/>
            <a:ext cx="1400100" cy="808500"/>
          </a:xfrm>
          <a:prstGeom prst="straightConnector1">
            <a:avLst/>
          </a:prstGeom>
          <a:noFill/>
          <a:ln cap="flat" cmpd="sng" w="9525">
            <a:solidFill>
              <a:schemeClr val="dk2"/>
            </a:solidFill>
            <a:prstDash val="solid"/>
            <a:round/>
            <a:headEnd len="sm" w="sm" type="none"/>
            <a:tailEnd len="med" w="med" type="triangle"/>
          </a:ln>
        </p:spPr>
      </p:cxnSp>
      <p:cxnSp>
        <p:nvCxnSpPr>
          <p:cNvPr id="652" name="Google Shape;652;p9"/>
          <p:cNvCxnSpPr>
            <a:stCxn id="646" idx="2"/>
            <a:endCxn id="648" idx="0"/>
          </p:cNvCxnSpPr>
          <p:nvPr/>
        </p:nvCxnSpPr>
        <p:spPr>
          <a:xfrm flipH="1">
            <a:off x="1331125" y="2768825"/>
            <a:ext cx="599400" cy="808500"/>
          </a:xfrm>
          <a:prstGeom prst="straightConnector1">
            <a:avLst/>
          </a:prstGeom>
          <a:noFill/>
          <a:ln cap="flat" cmpd="sng" w="9525">
            <a:solidFill>
              <a:schemeClr val="dk2"/>
            </a:solidFill>
            <a:prstDash val="solid"/>
            <a:round/>
            <a:headEnd len="sm" w="sm" type="none"/>
            <a:tailEnd len="med" w="med" type="triangle"/>
          </a:ln>
        </p:spPr>
      </p:cxnSp>
      <p:sp>
        <p:nvSpPr>
          <p:cNvPr id="653" name="Google Shape;653;p9"/>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54" name="Google Shape;654;p9"/>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55" name="Google Shape;655;p9"/>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56" name="Google Shape;656;p9"/>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57" name="Google Shape;657;p9"/>
          <p:cNvSpPr txBox="1"/>
          <p:nvPr/>
        </p:nvSpPr>
        <p:spPr>
          <a:xfrm>
            <a:off x="5051175" y="1082850"/>
            <a:ext cx="3902100" cy="31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¿Cómo decide qué preguntar? </a:t>
            </a:r>
            <a:endParaRPr b="1" i="0" sz="16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330200" lvl="0" marL="457200" marR="0" rtl="0" algn="l">
              <a:lnSpc>
                <a:spcPct val="100000"/>
              </a:lnSpc>
              <a:spcBef>
                <a:spcPts val="0"/>
              </a:spcBef>
              <a:spcAft>
                <a:spcPts val="0"/>
              </a:spcAft>
              <a:buClr>
                <a:srgbClr val="000000"/>
              </a:buClr>
              <a:buSzPts val="1600"/>
              <a:buFont typeface="Rubik"/>
              <a:buAutoNum type="arabicPeriod"/>
            </a:pPr>
            <a:r>
              <a:rPr b="0" i="0" lang="es" sz="1600" u="none" cap="none" strike="noStrike">
                <a:solidFill>
                  <a:srgbClr val="000000"/>
                </a:solidFill>
                <a:latin typeface="Rubik"/>
                <a:ea typeface="Rubik"/>
                <a:cs typeface="Rubik"/>
                <a:sym typeface="Rubik"/>
              </a:rPr>
              <a:t>Impureza Gini</a:t>
            </a:r>
            <a:endParaRPr b="0" i="0" sz="160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330200" lvl="0" marL="457200" marR="0" rtl="0" algn="l">
              <a:lnSpc>
                <a:spcPct val="100000"/>
              </a:lnSpc>
              <a:spcBef>
                <a:spcPts val="0"/>
              </a:spcBef>
              <a:spcAft>
                <a:spcPts val="0"/>
              </a:spcAft>
              <a:buClr>
                <a:srgbClr val="000000"/>
              </a:buClr>
              <a:buSzPts val="1600"/>
              <a:buFont typeface="Rubik"/>
              <a:buAutoNum type="arabicPeriod"/>
            </a:pPr>
            <a:r>
              <a:rPr b="0" i="0" lang="es" sz="1600" u="none" cap="none" strike="noStrike">
                <a:solidFill>
                  <a:srgbClr val="000000"/>
                </a:solidFill>
                <a:latin typeface="Rubik"/>
                <a:ea typeface="Rubik"/>
                <a:cs typeface="Rubik"/>
                <a:sym typeface="Rubik"/>
              </a:rPr>
              <a:t>Entropía/Ganancia de información</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a:ea typeface="Rubik"/>
                <a:cs typeface="Rubik"/>
                <a:sym typeface="Rubik"/>
              </a:rPr>
              <a:t>Son cálculos que se hacen sobre los datos que ayudan a descubrir cuán bueno es un feature para separar las instancias por sus etiquetas.</a:t>
            </a:r>
            <a:endParaRPr b="0" i="0" sz="1600" u="none" cap="none" strike="noStrike">
              <a:solidFill>
                <a:srgbClr val="000000"/>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
          <p:cNvSpPr txBox="1"/>
          <p:nvPr/>
        </p:nvSpPr>
        <p:spPr>
          <a:xfrm>
            <a:off x="629250" y="253075"/>
            <a:ext cx="8091600" cy="6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Un árbol de decisión “hace preguntas” y va clasificando de acuerdo a las respuestas. </a:t>
            </a:r>
            <a:endParaRPr b="0" i="0" sz="1800" u="none" cap="none" strike="noStrike">
              <a:solidFill>
                <a:srgbClr val="000000"/>
              </a:solidFill>
              <a:latin typeface="Rubik"/>
              <a:ea typeface="Rubik"/>
              <a:cs typeface="Rubik"/>
              <a:sym typeface="Rubik"/>
            </a:endParaRPr>
          </a:p>
        </p:txBody>
      </p:sp>
      <p:sp>
        <p:nvSpPr>
          <p:cNvPr id="663" name="Google Shape;663;p10"/>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Wingspan &lt; </a:t>
            </a:r>
            <a:r>
              <a:rPr b="1" i="0" lang="es" sz="1800" u="none" cap="none" strike="noStrike">
                <a:solidFill>
                  <a:srgbClr val="434343"/>
                </a:solidFill>
                <a:latin typeface="Rubik"/>
                <a:ea typeface="Rubik"/>
                <a:cs typeface="Rubik"/>
                <a:sym typeface="Rubik"/>
              </a:rPr>
              <a:t>45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64" name="Google Shape;664;p10"/>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65" name="Google Shape;665;p10"/>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Mass &lt; </a:t>
            </a:r>
            <a:r>
              <a:rPr b="1" i="0" lang="es" sz="1800" u="none" cap="none" strike="noStrike">
                <a:solidFill>
                  <a:srgbClr val="434343"/>
                </a:solidFill>
                <a:latin typeface="Rubik"/>
                <a:ea typeface="Rubik"/>
                <a:cs typeface="Rubik"/>
                <a:sym typeface="Rubik"/>
              </a:rPr>
              <a:t>0.75</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
        <p:nvSpPr>
          <p:cNvPr id="666" name="Google Shape;666;p10"/>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Luna Moth</a:t>
            </a:r>
            <a:endParaRPr b="0" i="0" sz="2400" u="none" cap="none" strike="noStrike">
              <a:solidFill>
                <a:srgbClr val="FFFFFF"/>
              </a:solidFill>
              <a:latin typeface="Rubik"/>
              <a:ea typeface="Rubik"/>
              <a:cs typeface="Rubik"/>
              <a:sym typeface="Rubik"/>
            </a:endParaRPr>
          </a:p>
        </p:txBody>
      </p:sp>
      <p:sp>
        <p:nvSpPr>
          <p:cNvPr id="667" name="Google Shape;667;p10"/>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Rubik"/>
                <a:ea typeface="Rubik"/>
                <a:cs typeface="Rubik"/>
                <a:sym typeface="Rubik"/>
              </a:rPr>
              <a:t>Emperor Moth</a:t>
            </a:r>
            <a:endParaRPr b="0" i="0" sz="2400" u="none" cap="none" strike="noStrike">
              <a:solidFill>
                <a:srgbClr val="FFFFFF"/>
              </a:solidFill>
              <a:latin typeface="Rubik"/>
              <a:ea typeface="Rubik"/>
              <a:cs typeface="Rubik"/>
              <a:sym typeface="Rubik"/>
            </a:endParaRPr>
          </a:p>
        </p:txBody>
      </p:sp>
      <p:cxnSp>
        <p:nvCxnSpPr>
          <p:cNvPr id="668" name="Google Shape;668;p10"/>
          <p:cNvCxnSpPr>
            <a:stCxn id="663" idx="2"/>
            <a:endCxn id="664" idx="0"/>
          </p:cNvCxnSpPr>
          <p:nvPr/>
        </p:nvCxnSpPr>
        <p:spPr>
          <a:xfrm>
            <a:off x="3105650" y="1572400"/>
            <a:ext cx="867900" cy="738300"/>
          </a:xfrm>
          <a:prstGeom prst="straightConnector1">
            <a:avLst/>
          </a:prstGeom>
          <a:noFill/>
          <a:ln cap="flat" cmpd="sng" w="9525">
            <a:solidFill>
              <a:schemeClr val="dk2"/>
            </a:solidFill>
            <a:prstDash val="solid"/>
            <a:round/>
            <a:headEnd len="sm" w="sm" type="none"/>
            <a:tailEnd len="med" w="med" type="triangle"/>
          </a:ln>
        </p:spPr>
      </p:cxnSp>
      <p:cxnSp>
        <p:nvCxnSpPr>
          <p:cNvPr id="669" name="Google Shape;669;p10"/>
          <p:cNvCxnSpPr>
            <a:stCxn id="663" idx="2"/>
            <a:endCxn id="665" idx="0"/>
          </p:cNvCxnSpPr>
          <p:nvPr/>
        </p:nvCxnSpPr>
        <p:spPr>
          <a:xfrm flipH="1">
            <a:off x="1930550" y="1572400"/>
            <a:ext cx="1175100" cy="738300"/>
          </a:xfrm>
          <a:prstGeom prst="straightConnector1">
            <a:avLst/>
          </a:prstGeom>
          <a:noFill/>
          <a:ln cap="flat" cmpd="sng" w="9525">
            <a:solidFill>
              <a:schemeClr val="dk2"/>
            </a:solidFill>
            <a:prstDash val="solid"/>
            <a:round/>
            <a:headEnd len="sm" w="sm" type="none"/>
            <a:tailEnd len="med" w="med" type="triangle"/>
          </a:ln>
        </p:spPr>
      </p:cxnSp>
      <p:cxnSp>
        <p:nvCxnSpPr>
          <p:cNvPr id="670" name="Google Shape;670;p10"/>
          <p:cNvCxnSpPr>
            <a:stCxn id="665" idx="2"/>
            <a:endCxn id="666" idx="0"/>
          </p:cNvCxnSpPr>
          <p:nvPr/>
        </p:nvCxnSpPr>
        <p:spPr>
          <a:xfrm>
            <a:off x="1930525" y="2768825"/>
            <a:ext cx="1400100" cy="808500"/>
          </a:xfrm>
          <a:prstGeom prst="straightConnector1">
            <a:avLst/>
          </a:prstGeom>
          <a:noFill/>
          <a:ln cap="flat" cmpd="sng" w="9525">
            <a:solidFill>
              <a:schemeClr val="dk2"/>
            </a:solidFill>
            <a:prstDash val="solid"/>
            <a:round/>
            <a:headEnd len="sm" w="sm" type="none"/>
            <a:tailEnd len="med" w="med" type="triangle"/>
          </a:ln>
        </p:spPr>
      </p:cxnSp>
      <p:cxnSp>
        <p:nvCxnSpPr>
          <p:cNvPr id="671" name="Google Shape;671;p10"/>
          <p:cNvCxnSpPr>
            <a:stCxn id="665" idx="2"/>
            <a:endCxn id="667" idx="0"/>
          </p:cNvCxnSpPr>
          <p:nvPr/>
        </p:nvCxnSpPr>
        <p:spPr>
          <a:xfrm flipH="1">
            <a:off x="1331125" y="2768825"/>
            <a:ext cx="599400" cy="808500"/>
          </a:xfrm>
          <a:prstGeom prst="straightConnector1">
            <a:avLst/>
          </a:prstGeom>
          <a:noFill/>
          <a:ln cap="flat" cmpd="sng" w="9525">
            <a:solidFill>
              <a:schemeClr val="dk2"/>
            </a:solidFill>
            <a:prstDash val="solid"/>
            <a:round/>
            <a:headEnd len="sm" w="sm" type="none"/>
            <a:tailEnd len="med" w="med" type="triangle"/>
          </a:ln>
        </p:spPr>
      </p:cxnSp>
      <p:sp>
        <p:nvSpPr>
          <p:cNvPr id="672" name="Google Shape;672;p10"/>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73" name="Google Shape;673;p10"/>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74" name="Google Shape;674;p10"/>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a:t>
            </a:r>
            <a:endParaRPr b="0" i="0" sz="1400" u="none" cap="none" strike="noStrike">
              <a:solidFill>
                <a:srgbClr val="434343"/>
              </a:solidFill>
              <a:latin typeface="Rubik"/>
              <a:ea typeface="Rubik"/>
              <a:cs typeface="Rubik"/>
              <a:sym typeface="Rubik"/>
            </a:endParaRPr>
          </a:p>
        </p:txBody>
      </p:sp>
      <p:sp>
        <p:nvSpPr>
          <p:cNvPr id="675" name="Google Shape;675;p10"/>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Sí</a:t>
            </a:r>
            <a:endParaRPr b="0" i="0" sz="1400" u="none" cap="none" strike="noStrike">
              <a:solidFill>
                <a:srgbClr val="434343"/>
              </a:solidFill>
              <a:latin typeface="Rubik"/>
              <a:ea typeface="Rubik"/>
              <a:cs typeface="Rubik"/>
              <a:sym typeface="Rubik"/>
            </a:endParaRPr>
          </a:p>
        </p:txBody>
      </p:sp>
      <p:sp>
        <p:nvSpPr>
          <p:cNvPr id="676" name="Google Shape;676;p10"/>
          <p:cNvSpPr txBox="1"/>
          <p:nvPr/>
        </p:nvSpPr>
        <p:spPr>
          <a:xfrm>
            <a:off x="5051175" y="1082850"/>
            <a:ext cx="3902100" cy="28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¿Cómo decide qué preguntar? </a:t>
            </a:r>
            <a:endParaRPr b="1" i="0" sz="16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330200" lvl="0" marL="457200" marR="0" rtl="0" algn="l">
              <a:lnSpc>
                <a:spcPct val="100000"/>
              </a:lnSpc>
              <a:spcBef>
                <a:spcPts val="0"/>
              </a:spcBef>
              <a:spcAft>
                <a:spcPts val="0"/>
              </a:spcAft>
              <a:buClr>
                <a:srgbClr val="000000"/>
              </a:buClr>
              <a:buSzPts val="1600"/>
              <a:buFont typeface="Rubik"/>
              <a:buAutoNum type="arabicPeriod"/>
            </a:pPr>
            <a:r>
              <a:rPr b="1" i="0" lang="es" sz="1600" u="none" cap="none" strike="noStrike">
                <a:solidFill>
                  <a:srgbClr val="000000"/>
                </a:solidFill>
                <a:latin typeface="Rubik"/>
                <a:ea typeface="Rubik"/>
                <a:cs typeface="Rubik"/>
                <a:sym typeface="Rubik"/>
              </a:rPr>
              <a:t>Impureza Gini</a:t>
            </a:r>
            <a:endParaRPr b="1" i="0" sz="160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330200" lvl="0" marL="457200" marR="0" rtl="0" algn="l">
              <a:lnSpc>
                <a:spcPct val="100000"/>
              </a:lnSpc>
              <a:spcBef>
                <a:spcPts val="0"/>
              </a:spcBef>
              <a:spcAft>
                <a:spcPts val="0"/>
              </a:spcAft>
              <a:buClr>
                <a:srgbClr val="000000"/>
              </a:buClr>
              <a:buSzPts val="1600"/>
              <a:buFont typeface="Rubik"/>
              <a:buAutoNum type="arabicPeriod"/>
            </a:pPr>
            <a:r>
              <a:rPr b="0" i="0" lang="es" sz="1600" u="none" cap="none" strike="noStrike">
                <a:solidFill>
                  <a:srgbClr val="000000"/>
                </a:solidFill>
                <a:latin typeface="Rubik"/>
                <a:ea typeface="Rubik"/>
                <a:cs typeface="Rubik"/>
                <a:sym typeface="Rubik"/>
              </a:rPr>
              <a:t>Entropía/Ganancia de información</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a:ea typeface="Rubik"/>
                <a:cs typeface="Rubik"/>
                <a:sym typeface="Rubik"/>
              </a:rPr>
              <a:t>Son cálculos que se hacen sobre los datos que ayudan a descubrir cuán bueno es un feature para separar las instancias por sus etiquetas.</a:t>
            </a:r>
            <a:endParaRPr b="0" i="0" sz="1600" u="none" cap="none" strike="noStrike">
              <a:solidFill>
                <a:srgbClr val="000000"/>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E1446D"/>
                </a:solidFill>
              </a:rPr>
              <a:t>Impureza Gini</a:t>
            </a:r>
            <a:endParaRPr sz="3000">
              <a:solidFill>
                <a:srgbClr val="E1446D"/>
              </a:solidFill>
            </a:endParaRPr>
          </a:p>
        </p:txBody>
      </p:sp>
      <p:sp>
        <p:nvSpPr>
          <p:cNvPr id="682" name="Google Shape;682;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683" name="Google Shape;683;p11"/>
          <p:cNvSpPr txBox="1"/>
          <p:nvPr/>
        </p:nvSpPr>
        <p:spPr>
          <a:xfrm>
            <a:off x="908000" y="1037550"/>
            <a:ext cx="37803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Supongamos que tenemos este dataset para el ejemplo  de las polillas del video (muy simplificado).</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E1446D"/>
                </a:solidFill>
                <a:latin typeface="Rubik"/>
                <a:ea typeface="Rubik"/>
                <a:cs typeface="Rubik"/>
                <a:sym typeface="Rubik"/>
              </a:rPr>
              <a:t>¿Cuál será un mejor atributo para “preguntar”?</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Pero… ¿qué es un mejor atributo?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Intuitivamente, un mejor atributo será el que separe </a:t>
            </a:r>
            <a:r>
              <a:rPr b="0" i="0" lang="es" sz="1400" u="none" cap="none" strike="noStrike">
                <a:solidFill>
                  <a:srgbClr val="FFFFFF"/>
                </a:solidFill>
                <a:highlight>
                  <a:srgbClr val="E1446D"/>
                </a:highlight>
                <a:latin typeface="Rubik"/>
                <a:ea typeface="Rubik"/>
                <a:cs typeface="Rubik"/>
                <a:sym typeface="Rubik"/>
              </a:rPr>
              <a:t>“mejor”</a:t>
            </a:r>
            <a:r>
              <a:rPr b="0" i="0" lang="es" sz="1400" u="none" cap="none" strike="noStrike">
                <a:solidFill>
                  <a:srgbClr val="000000"/>
                </a:solidFill>
                <a:latin typeface="Rubik"/>
                <a:ea typeface="Rubik"/>
                <a:cs typeface="Rubik"/>
                <a:sym typeface="Rubik"/>
              </a:rPr>
              <a:t> las clases.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684" name="Google Shape;684;p11"/>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685" name="Google Shape;685;p11"/>
          <p:cNvSpPr txBox="1"/>
          <p:nvPr/>
        </p:nvSpPr>
        <p:spPr>
          <a:xfrm>
            <a:off x="2159025" y="3747500"/>
            <a:ext cx="24129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rgbClr val="000000"/>
                </a:solidFill>
                <a:latin typeface="Rubik"/>
                <a:ea typeface="Rubik"/>
                <a:cs typeface="Rubik"/>
                <a:sym typeface="Rubik"/>
              </a:rPr>
              <a:t>que las muestras obtenidas sean lo más “puras” posibles. Es decir, tengan instancias de una sola de las clases.</a:t>
            </a:r>
            <a:endParaRPr b="0" i="0" sz="1300" u="none" cap="none" strike="noStrike">
              <a:solidFill>
                <a:srgbClr val="000000"/>
              </a:solidFill>
              <a:latin typeface="Rubik"/>
              <a:ea typeface="Rubik"/>
              <a:cs typeface="Rubik"/>
              <a:sym typeface="Rubik"/>
            </a:endParaRPr>
          </a:p>
        </p:txBody>
      </p:sp>
      <p:cxnSp>
        <p:nvCxnSpPr>
          <p:cNvPr id="686" name="Google Shape;686;p11"/>
          <p:cNvCxnSpPr/>
          <p:nvPr/>
        </p:nvCxnSpPr>
        <p:spPr>
          <a:xfrm>
            <a:off x="2116675" y="3613550"/>
            <a:ext cx="0" cy="1100700"/>
          </a:xfrm>
          <a:prstGeom prst="straightConnector1">
            <a:avLst/>
          </a:prstGeom>
          <a:noFill/>
          <a:ln cap="flat" cmpd="sng" w="9525">
            <a:solidFill>
              <a:srgbClr val="E1446D"/>
            </a:solidFill>
            <a:prstDash val="solid"/>
            <a:round/>
            <a:headEnd len="med" w="med" type="oval"/>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2"/>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E1446D"/>
                </a:solidFill>
              </a:rPr>
              <a:t>Impureza Gini</a:t>
            </a:r>
            <a:endParaRPr sz="3000">
              <a:solidFill>
                <a:srgbClr val="E1446D"/>
              </a:solidFill>
            </a:endParaRPr>
          </a:p>
        </p:txBody>
      </p:sp>
      <p:sp>
        <p:nvSpPr>
          <p:cNvPr id="692" name="Google Shape;692;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693" name="Google Shape;693;p12"/>
          <p:cNvSpPr txBox="1"/>
          <p:nvPr/>
        </p:nvSpPr>
        <p:spPr>
          <a:xfrm>
            <a:off x="908000" y="1037550"/>
            <a:ext cx="37803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A simple vista, es muy difícil determinar cuál atributo es mejor para separar clases, y eso que sólo tenemos diez instancias, dos atributos y solamente dos valores por atributo.</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Para hacerlo eficientemente, necesitamos </a:t>
            </a:r>
            <a:r>
              <a:rPr b="0" i="0" lang="es" sz="1400" u="none" cap="none" strike="noStrike">
                <a:solidFill>
                  <a:srgbClr val="FFFFFF"/>
                </a:solidFill>
                <a:highlight>
                  <a:srgbClr val="E1446D"/>
                </a:highlight>
                <a:latin typeface="Rubik"/>
                <a:ea typeface="Rubik"/>
                <a:cs typeface="Rubik"/>
                <a:sym typeface="Rubik"/>
              </a:rPr>
              <a:t>algún estadístico que cuantifique la pureza de las muestras.</a:t>
            </a:r>
            <a:r>
              <a:rPr b="0" i="0" lang="es" sz="1400" u="none" cap="none" strike="noStrike">
                <a:solidFill>
                  <a:srgbClr val="000000"/>
                </a:solidFill>
                <a:latin typeface="Rubik"/>
                <a:ea typeface="Rubik"/>
                <a:cs typeface="Rubik"/>
                <a:sym typeface="Rubik"/>
              </a:rPr>
              <a:t>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Para eso existe la</a:t>
            </a:r>
            <a:r>
              <a:rPr b="1" i="0" lang="es" sz="1400" u="none" cap="none" strike="noStrike">
                <a:solidFill>
                  <a:srgbClr val="000000"/>
                </a:solidFill>
                <a:latin typeface="Rubik"/>
                <a:ea typeface="Rubik"/>
                <a:cs typeface="Rubik"/>
                <a:sym typeface="Rubik"/>
              </a:rPr>
              <a:t> Impureza Gini.</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694" name="Google Shape;694;p12"/>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3"/>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434343"/>
                </a:solidFill>
              </a:rPr>
              <a:t>Impureza Gini: </a:t>
            </a:r>
            <a:r>
              <a:rPr lang="es" sz="3000">
                <a:solidFill>
                  <a:srgbClr val="E1446D"/>
                </a:solidFill>
              </a:rPr>
              <a:t>¿Cómo funciona?</a:t>
            </a:r>
            <a:endParaRPr sz="3000">
              <a:solidFill>
                <a:srgbClr val="E1446D"/>
              </a:solidFill>
            </a:endParaRPr>
          </a:p>
        </p:txBody>
      </p:sp>
      <p:sp>
        <p:nvSpPr>
          <p:cNvPr id="700" name="Google Shape;700;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01" name="Google Shape;701;p13"/>
          <p:cNvSpPr txBox="1"/>
          <p:nvPr/>
        </p:nvSpPr>
        <p:spPr>
          <a:xfrm>
            <a:off x="908000" y="1037550"/>
            <a:ext cx="37803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Probemos construyendo una </a:t>
            </a:r>
            <a:r>
              <a:rPr b="0" i="1" lang="es" sz="1400" u="none" cap="none" strike="noStrike">
                <a:solidFill>
                  <a:srgbClr val="000000"/>
                </a:solidFill>
                <a:latin typeface="Rubik"/>
                <a:ea typeface="Rubik"/>
                <a:cs typeface="Rubik"/>
                <a:sym typeface="Rubik"/>
              </a:rPr>
              <a:t>pregunta</a:t>
            </a:r>
            <a:r>
              <a:rPr b="0" i="0" lang="es" sz="1400" u="none" cap="none" strike="noStrike">
                <a:solidFill>
                  <a:srgbClr val="000000"/>
                </a:solidFill>
                <a:latin typeface="Rubik"/>
                <a:ea typeface="Rubik"/>
                <a:cs typeface="Rubik"/>
                <a:sym typeface="Rubik"/>
              </a:rPr>
              <a:t> por cada feature y veamos cual deja mejor separadas las instancias.</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702" name="Google Shape;702;p13"/>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703" name="Google Shape;703;p13"/>
          <p:cNvSpPr txBox="1"/>
          <p:nvPr/>
        </p:nvSpPr>
        <p:spPr>
          <a:xfrm>
            <a:off x="1230425" y="2172775"/>
            <a:ext cx="2810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4"/>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434343"/>
                </a:solidFill>
              </a:rPr>
              <a:t>Impureza Gini: </a:t>
            </a:r>
            <a:r>
              <a:rPr lang="es" sz="3000">
                <a:solidFill>
                  <a:srgbClr val="E1446D"/>
                </a:solidFill>
              </a:rPr>
              <a:t>¿Cómo funciona?</a:t>
            </a:r>
            <a:endParaRPr sz="3000">
              <a:solidFill>
                <a:srgbClr val="E1446D"/>
              </a:solidFill>
            </a:endParaRPr>
          </a:p>
        </p:txBody>
      </p:sp>
      <p:sp>
        <p:nvSpPr>
          <p:cNvPr id="709" name="Google Shape;709;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10" name="Google Shape;710;p14"/>
          <p:cNvSpPr txBox="1"/>
          <p:nvPr/>
        </p:nvSpPr>
        <p:spPr>
          <a:xfrm>
            <a:off x="908000" y="1037550"/>
            <a:ext cx="37803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Probemos construyendo una </a:t>
            </a:r>
            <a:r>
              <a:rPr b="0" i="1" lang="es" sz="1400" u="none" cap="none" strike="noStrike">
                <a:solidFill>
                  <a:srgbClr val="000000"/>
                </a:solidFill>
                <a:latin typeface="Rubik"/>
                <a:ea typeface="Rubik"/>
                <a:cs typeface="Rubik"/>
                <a:sym typeface="Rubik"/>
              </a:rPr>
              <a:t>pregunta</a:t>
            </a:r>
            <a:r>
              <a:rPr b="0" i="0" lang="es" sz="1400" u="none" cap="none" strike="noStrike">
                <a:solidFill>
                  <a:srgbClr val="000000"/>
                </a:solidFill>
                <a:latin typeface="Rubik"/>
                <a:ea typeface="Rubik"/>
                <a:cs typeface="Rubik"/>
                <a:sym typeface="Rubik"/>
              </a:rPr>
              <a:t> por cada feature y veamos cual deja mejor separadas las instancias.</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711" name="Google Shape;711;p14"/>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0.75 gr</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712" name="Google Shape;712;p14"/>
          <p:cNvSpPr txBox="1"/>
          <p:nvPr/>
        </p:nvSpPr>
        <p:spPr>
          <a:xfrm>
            <a:off x="1230425" y="2172775"/>
            <a:ext cx="2810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713" name="Google Shape;713;p14"/>
          <p:cNvCxnSpPr>
            <a:stCxn id="712" idx="2"/>
            <a:endCxn id="714" idx="0"/>
          </p:cNvCxnSpPr>
          <p:nvPr/>
        </p:nvCxnSpPr>
        <p:spPr>
          <a:xfrm flipH="1">
            <a:off x="1733675" y="2630875"/>
            <a:ext cx="901800" cy="935700"/>
          </a:xfrm>
          <a:prstGeom prst="straightConnector1">
            <a:avLst/>
          </a:prstGeom>
          <a:noFill/>
          <a:ln cap="flat" cmpd="sng" w="9525">
            <a:solidFill>
              <a:srgbClr val="434343"/>
            </a:solidFill>
            <a:prstDash val="solid"/>
            <a:round/>
            <a:headEnd len="sm" w="sm" type="none"/>
            <a:tailEnd len="med" w="med" type="triangle"/>
          </a:ln>
        </p:spPr>
      </p:cxnSp>
      <p:sp>
        <p:nvSpPr>
          <p:cNvPr id="715" name="Google Shape;715;p14"/>
          <p:cNvSpPr txBox="1"/>
          <p:nvPr/>
        </p:nvSpPr>
        <p:spPr>
          <a:xfrm>
            <a:off x="1636013" y="27915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714" name="Google Shape;714;p14"/>
          <p:cNvSpPr txBox="1"/>
          <p:nvPr/>
        </p:nvSpPr>
        <p:spPr>
          <a:xfrm>
            <a:off x="731675" y="356657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3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5"/>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434343"/>
                </a:solidFill>
              </a:rPr>
              <a:t>Impureza Gini: </a:t>
            </a:r>
            <a:r>
              <a:rPr lang="es" sz="3000">
                <a:solidFill>
                  <a:srgbClr val="E1446D"/>
                </a:solidFill>
              </a:rPr>
              <a:t>¿Cómo funciona?</a:t>
            </a:r>
            <a:endParaRPr sz="3000">
              <a:solidFill>
                <a:srgbClr val="E1446D"/>
              </a:solidFill>
            </a:endParaRPr>
          </a:p>
        </p:txBody>
      </p:sp>
      <p:sp>
        <p:nvSpPr>
          <p:cNvPr id="721" name="Google Shape;72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22" name="Google Shape;722;p15"/>
          <p:cNvSpPr txBox="1"/>
          <p:nvPr/>
        </p:nvSpPr>
        <p:spPr>
          <a:xfrm>
            <a:off x="908000" y="1037550"/>
            <a:ext cx="37803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Probemos construyendo una </a:t>
            </a:r>
            <a:r>
              <a:rPr b="0" i="1" lang="es" sz="1400" u="none" cap="none" strike="noStrike">
                <a:solidFill>
                  <a:srgbClr val="000000"/>
                </a:solidFill>
                <a:latin typeface="Rubik"/>
                <a:ea typeface="Rubik"/>
                <a:cs typeface="Rubik"/>
                <a:sym typeface="Rubik"/>
              </a:rPr>
              <a:t>pregunta</a:t>
            </a:r>
            <a:r>
              <a:rPr b="0" i="0" lang="es" sz="1400" u="none" cap="none" strike="noStrike">
                <a:solidFill>
                  <a:srgbClr val="000000"/>
                </a:solidFill>
                <a:latin typeface="Rubik"/>
                <a:ea typeface="Rubik"/>
                <a:cs typeface="Rubik"/>
                <a:sym typeface="Rubik"/>
              </a:rPr>
              <a:t> por cada feature y veamos cual deja mejor separadas las instancias.</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723" name="Google Shape;723;p15"/>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0.75 gr</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0.75 gr</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0.75 gr</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724" name="Google Shape;724;p15"/>
          <p:cNvSpPr txBox="1"/>
          <p:nvPr/>
        </p:nvSpPr>
        <p:spPr>
          <a:xfrm>
            <a:off x="1230425" y="2172775"/>
            <a:ext cx="2810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725" name="Google Shape;725;p15"/>
          <p:cNvCxnSpPr>
            <a:stCxn id="724" idx="2"/>
          </p:cNvCxnSpPr>
          <p:nvPr/>
        </p:nvCxnSpPr>
        <p:spPr>
          <a:xfrm>
            <a:off x="2635475" y="2630875"/>
            <a:ext cx="878100" cy="861600"/>
          </a:xfrm>
          <a:prstGeom prst="straightConnector1">
            <a:avLst/>
          </a:prstGeom>
          <a:noFill/>
          <a:ln cap="flat" cmpd="sng" w="9525">
            <a:solidFill>
              <a:srgbClr val="434343"/>
            </a:solidFill>
            <a:prstDash val="solid"/>
            <a:round/>
            <a:headEnd len="sm" w="sm" type="none"/>
            <a:tailEnd len="med" w="med" type="triangle"/>
          </a:ln>
        </p:spPr>
      </p:cxnSp>
      <p:cxnSp>
        <p:nvCxnSpPr>
          <p:cNvPr id="726" name="Google Shape;726;p15"/>
          <p:cNvCxnSpPr>
            <a:stCxn id="724" idx="2"/>
            <a:endCxn id="727" idx="0"/>
          </p:cNvCxnSpPr>
          <p:nvPr/>
        </p:nvCxnSpPr>
        <p:spPr>
          <a:xfrm flipH="1">
            <a:off x="1733675" y="2630875"/>
            <a:ext cx="901800" cy="935700"/>
          </a:xfrm>
          <a:prstGeom prst="straightConnector1">
            <a:avLst/>
          </a:prstGeom>
          <a:noFill/>
          <a:ln cap="flat" cmpd="sng" w="9525">
            <a:solidFill>
              <a:srgbClr val="434343"/>
            </a:solidFill>
            <a:prstDash val="solid"/>
            <a:round/>
            <a:headEnd len="sm" w="sm" type="none"/>
            <a:tailEnd len="med" w="med" type="triangle"/>
          </a:ln>
        </p:spPr>
      </p:cxnSp>
      <p:sp>
        <p:nvSpPr>
          <p:cNvPr id="728" name="Google Shape;728;p15"/>
          <p:cNvSpPr txBox="1"/>
          <p:nvPr/>
        </p:nvSpPr>
        <p:spPr>
          <a:xfrm>
            <a:off x="3124138" y="27915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729" name="Google Shape;729;p15"/>
          <p:cNvSpPr txBox="1"/>
          <p:nvPr/>
        </p:nvSpPr>
        <p:spPr>
          <a:xfrm>
            <a:off x="1636013" y="27915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727" name="Google Shape;727;p15"/>
          <p:cNvSpPr txBox="1"/>
          <p:nvPr/>
        </p:nvSpPr>
        <p:spPr>
          <a:xfrm>
            <a:off x="731675" y="356657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3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730" name="Google Shape;730;p15"/>
          <p:cNvSpPr txBox="1"/>
          <p:nvPr/>
        </p:nvSpPr>
        <p:spPr>
          <a:xfrm>
            <a:off x="3026600" y="356657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3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6"/>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434343"/>
                </a:solidFill>
              </a:rPr>
              <a:t>Impureza Gini: </a:t>
            </a:r>
            <a:r>
              <a:rPr lang="es" sz="3000">
                <a:solidFill>
                  <a:srgbClr val="E1446D"/>
                </a:solidFill>
              </a:rPr>
              <a:t>¿Cómo funciona?</a:t>
            </a:r>
            <a:endParaRPr sz="3000">
              <a:solidFill>
                <a:srgbClr val="E1446D"/>
              </a:solidFill>
            </a:endParaRPr>
          </a:p>
        </p:txBody>
      </p:sp>
      <p:sp>
        <p:nvSpPr>
          <p:cNvPr id="736" name="Google Shape;73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37" name="Google Shape;737;p16"/>
          <p:cNvSpPr txBox="1"/>
          <p:nvPr/>
        </p:nvSpPr>
        <p:spPr>
          <a:xfrm>
            <a:off x="908000" y="1037550"/>
            <a:ext cx="37803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Probemos construyendo una </a:t>
            </a:r>
            <a:r>
              <a:rPr b="0" i="1" lang="es" sz="1400" u="none" cap="none" strike="noStrike">
                <a:solidFill>
                  <a:srgbClr val="000000"/>
                </a:solidFill>
                <a:latin typeface="Rubik"/>
                <a:ea typeface="Rubik"/>
                <a:cs typeface="Rubik"/>
                <a:sym typeface="Rubik"/>
              </a:rPr>
              <a:t>pregunta</a:t>
            </a:r>
            <a:r>
              <a:rPr b="0" i="0" lang="es" sz="1400" u="none" cap="none" strike="noStrike">
                <a:solidFill>
                  <a:srgbClr val="000000"/>
                </a:solidFill>
                <a:latin typeface="Rubik"/>
                <a:ea typeface="Rubik"/>
                <a:cs typeface="Rubik"/>
                <a:sym typeface="Rubik"/>
              </a:rPr>
              <a:t> por cada feature y veamos cual deja mejor separadas las instancias.</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738" name="Google Shape;738;p16"/>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739" name="Google Shape;739;p16"/>
          <p:cNvSpPr txBox="1"/>
          <p:nvPr/>
        </p:nvSpPr>
        <p:spPr>
          <a:xfrm>
            <a:off x="1005425" y="2172775"/>
            <a:ext cx="3260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7"/>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434343"/>
                </a:solidFill>
              </a:rPr>
              <a:t>Impureza Gini: </a:t>
            </a:r>
            <a:r>
              <a:rPr lang="es" sz="3000">
                <a:solidFill>
                  <a:srgbClr val="E1446D"/>
                </a:solidFill>
              </a:rPr>
              <a:t>¿Cómo funciona?</a:t>
            </a:r>
            <a:endParaRPr sz="3000">
              <a:solidFill>
                <a:srgbClr val="E1446D"/>
              </a:solidFill>
            </a:endParaRPr>
          </a:p>
        </p:txBody>
      </p:sp>
      <p:sp>
        <p:nvSpPr>
          <p:cNvPr id="745" name="Google Shape;74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46" name="Google Shape;746;p17"/>
          <p:cNvSpPr txBox="1"/>
          <p:nvPr/>
        </p:nvSpPr>
        <p:spPr>
          <a:xfrm>
            <a:off x="908000" y="1037550"/>
            <a:ext cx="37803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Probemos construyendo una </a:t>
            </a:r>
            <a:r>
              <a:rPr b="0" i="1" lang="es" sz="1400" u="none" cap="none" strike="noStrike">
                <a:solidFill>
                  <a:srgbClr val="000000"/>
                </a:solidFill>
                <a:latin typeface="Rubik"/>
                <a:ea typeface="Rubik"/>
                <a:cs typeface="Rubik"/>
                <a:sym typeface="Rubik"/>
              </a:rPr>
              <a:t>pregunta</a:t>
            </a:r>
            <a:r>
              <a:rPr b="0" i="0" lang="es" sz="1400" u="none" cap="none" strike="noStrike">
                <a:solidFill>
                  <a:srgbClr val="000000"/>
                </a:solidFill>
                <a:latin typeface="Rubik"/>
                <a:ea typeface="Rubik"/>
                <a:cs typeface="Rubik"/>
                <a:sym typeface="Rubik"/>
              </a:rPr>
              <a:t> por cada feature y veamos cual deja mejor separadas las instancias.</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747" name="Google Shape;747;p17"/>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45 mm</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45 mm</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45 mm</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45 mm</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009BDE"/>
                          </a:solidFill>
                          <a:latin typeface="Rubik"/>
                          <a:ea typeface="Rubik"/>
                          <a:cs typeface="Rubik"/>
                          <a:sym typeface="Rubik"/>
                        </a:rPr>
                        <a:t>Menor a 45 mm</a:t>
                      </a:r>
                      <a:endParaRPr b="1" sz="1000" u="none" cap="none" strike="noStrike">
                        <a:solidFill>
                          <a:srgbClr val="009BDE"/>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748" name="Google Shape;748;p17"/>
          <p:cNvSpPr txBox="1"/>
          <p:nvPr/>
        </p:nvSpPr>
        <p:spPr>
          <a:xfrm>
            <a:off x="1005425" y="2172775"/>
            <a:ext cx="3260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749" name="Google Shape;749;p17"/>
          <p:cNvCxnSpPr>
            <a:stCxn id="748" idx="2"/>
            <a:endCxn id="750" idx="0"/>
          </p:cNvCxnSpPr>
          <p:nvPr/>
        </p:nvCxnSpPr>
        <p:spPr>
          <a:xfrm flipH="1">
            <a:off x="1733675" y="2630875"/>
            <a:ext cx="901800" cy="935700"/>
          </a:xfrm>
          <a:prstGeom prst="straightConnector1">
            <a:avLst/>
          </a:prstGeom>
          <a:noFill/>
          <a:ln cap="flat" cmpd="sng" w="9525">
            <a:solidFill>
              <a:srgbClr val="434343"/>
            </a:solidFill>
            <a:prstDash val="solid"/>
            <a:round/>
            <a:headEnd len="sm" w="sm" type="none"/>
            <a:tailEnd len="med" w="med" type="triangle"/>
          </a:ln>
        </p:spPr>
      </p:cxnSp>
      <p:sp>
        <p:nvSpPr>
          <p:cNvPr id="751" name="Google Shape;751;p17"/>
          <p:cNvSpPr txBox="1"/>
          <p:nvPr/>
        </p:nvSpPr>
        <p:spPr>
          <a:xfrm>
            <a:off x="1636013" y="27915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750" name="Google Shape;750;p17"/>
          <p:cNvSpPr txBox="1"/>
          <p:nvPr/>
        </p:nvSpPr>
        <p:spPr>
          <a:xfrm>
            <a:off x="731675" y="356657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1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210" name="Google Shape;210;p45"/>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KNN - K Nearest  Neighbors</a:t>
            </a:r>
            <a:endParaRPr b="0" i="0" sz="2400" u="none" cap="none" strike="noStrike">
              <a:solidFill>
                <a:srgbClr val="434343"/>
              </a:solidFill>
              <a:latin typeface="Rubik"/>
              <a:ea typeface="Rubik"/>
              <a:cs typeface="Rubik"/>
              <a:sym typeface="Rubik"/>
            </a:endParaRPr>
          </a:p>
        </p:txBody>
      </p:sp>
      <p:sp>
        <p:nvSpPr>
          <p:cNvPr id="211" name="Google Shape;211;p45"/>
          <p:cNvSpPr txBox="1"/>
          <p:nvPr/>
        </p:nvSpPr>
        <p:spPr>
          <a:xfrm>
            <a:off x="571075" y="1088325"/>
            <a:ext cx="7386900" cy="18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E1446D"/>
                </a:solidFill>
                <a:latin typeface="Rubik"/>
                <a:ea typeface="Rubik"/>
                <a:cs typeface="Rubik"/>
                <a:sym typeface="Rubik"/>
              </a:rPr>
              <a:t>IDEA:</a:t>
            </a:r>
            <a:r>
              <a:rPr b="0" i="0" lang="es" sz="2400" u="none" cap="none" strike="noStrike">
                <a:solidFill>
                  <a:srgbClr val="434343"/>
                </a:solidFill>
                <a:latin typeface="Rubik"/>
                <a:ea typeface="Rubik"/>
                <a:cs typeface="Rubik"/>
                <a:sym typeface="Rubik"/>
              </a:rPr>
              <a:t> Dada una nueva instancia de la cual no conocemos la etiqueta objetivo, vamos a asumir que su etiqueta será igual a la de las instancias “vecinas” en el training set.</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O dicho de otra forma...</a:t>
            </a:r>
            <a:endParaRPr b="0" i="0" sz="2400" u="none" cap="none" strike="noStrike">
              <a:solidFill>
                <a:srgbClr val="434343"/>
              </a:solidFill>
              <a:latin typeface="Rubik"/>
              <a:ea typeface="Rubik"/>
              <a:cs typeface="Rubik"/>
              <a:sym typeface="Rubik"/>
            </a:endParaRPr>
          </a:p>
        </p:txBody>
      </p:sp>
      <p:pic>
        <p:nvPicPr>
          <p:cNvPr id="212" name="Google Shape;212;p45"/>
          <p:cNvPicPr preferRelativeResize="0"/>
          <p:nvPr/>
        </p:nvPicPr>
        <p:blipFill rotWithShape="1">
          <a:blip r:embed="rId3">
            <a:alphaModFix/>
          </a:blip>
          <a:srcRect b="0" l="0" r="0" t="0"/>
          <a:stretch/>
        </p:blipFill>
        <p:spPr>
          <a:xfrm>
            <a:off x="4405300" y="2966925"/>
            <a:ext cx="1960725" cy="1960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8"/>
          <p:cNvSpPr txBox="1"/>
          <p:nvPr>
            <p:ph idx="4294967295" type="title"/>
          </p:nvPr>
        </p:nvSpPr>
        <p:spPr>
          <a:xfrm>
            <a:off x="908000" y="291325"/>
            <a:ext cx="62412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rgbClr val="434343"/>
                </a:solidFill>
              </a:rPr>
              <a:t>Impureza Gini: </a:t>
            </a:r>
            <a:r>
              <a:rPr lang="es" sz="3000">
                <a:solidFill>
                  <a:srgbClr val="E1446D"/>
                </a:solidFill>
              </a:rPr>
              <a:t>¿Cómo funciona?</a:t>
            </a:r>
            <a:endParaRPr sz="3000">
              <a:solidFill>
                <a:srgbClr val="E1446D"/>
              </a:solidFill>
            </a:endParaRPr>
          </a:p>
        </p:txBody>
      </p:sp>
      <p:sp>
        <p:nvSpPr>
          <p:cNvPr id="757" name="Google Shape;75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58" name="Google Shape;758;p18"/>
          <p:cNvSpPr txBox="1"/>
          <p:nvPr/>
        </p:nvSpPr>
        <p:spPr>
          <a:xfrm>
            <a:off x="908000" y="1037550"/>
            <a:ext cx="37803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Probemos construyendo una </a:t>
            </a:r>
            <a:r>
              <a:rPr b="0" i="1" lang="es" sz="1400" u="none" cap="none" strike="noStrike">
                <a:solidFill>
                  <a:srgbClr val="000000"/>
                </a:solidFill>
                <a:latin typeface="Rubik"/>
                <a:ea typeface="Rubik"/>
                <a:cs typeface="Rubik"/>
                <a:sym typeface="Rubik"/>
              </a:rPr>
              <a:t>pregunta</a:t>
            </a:r>
            <a:r>
              <a:rPr b="0" i="0" lang="es" sz="1400" u="none" cap="none" strike="noStrike">
                <a:solidFill>
                  <a:srgbClr val="000000"/>
                </a:solidFill>
                <a:latin typeface="Rubik"/>
                <a:ea typeface="Rubik"/>
                <a:cs typeface="Rubik"/>
                <a:sym typeface="Rubik"/>
              </a:rPr>
              <a:t> por cada feature y veamos cual deja mejor separadas las instancias.</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graphicFrame>
        <p:nvGraphicFramePr>
          <p:cNvPr id="759" name="Google Shape;759;p18"/>
          <p:cNvGraphicFramePr/>
          <p:nvPr/>
        </p:nvGraphicFramePr>
        <p:xfrm>
          <a:off x="5027225" y="954625"/>
          <a:ext cx="3000000" cy="3000000"/>
        </p:xfrm>
        <a:graphic>
          <a:graphicData uri="http://schemas.openxmlformats.org/drawingml/2006/table">
            <a:tbl>
              <a:tblPr>
                <a:noFill/>
                <a:tableStyleId>{69099CC7-7FF6-4B8D-AA0C-5F6585DE9D03}</a:tableStyleId>
              </a:tblPr>
              <a:tblGrid>
                <a:gridCol w="1239975"/>
                <a:gridCol w="1239975"/>
                <a:gridCol w="1239975"/>
              </a:tblGrid>
              <a:tr h="299500">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Masa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Envergadura</a:t>
                      </a:r>
                      <a:endParaRPr b="1"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latin typeface="Rubik"/>
                          <a:ea typeface="Rubik"/>
                          <a:cs typeface="Rubik"/>
                          <a:sym typeface="Rubik"/>
                        </a:rPr>
                        <a:t>Tipo de polilla</a:t>
                      </a:r>
                      <a:endParaRPr b="1"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45 mm</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45 mm</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45 mm</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45 mm</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Mayor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s" sz="1000" u="none" cap="none" strike="noStrike">
                          <a:solidFill>
                            <a:srgbClr val="5500FF"/>
                          </a:solidFill>
                          <a:latin typeface="Rubik"/>
                          <a:ea typeface="Rubik"/>
                          <a:cs typeface="Rubik"/>
                          <a:sym typeface="Rubik"/>
                        </a:rPr>
                        <a:t>Mayor a 45 mm</a:t>
                      </a:r>
                      <a:endParaRPr b="1" sz="1000" u="none" cap="none" strike="noStrike">
                        <a:solidFill>
                          <a:srgbClr val="5500FF"/>
                        </a:solidFill>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Luna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r h="299500">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0.75 gr</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Menor a 45 mm</a:t>
                      </a:r>
                      <a:endParaRPr sz="1000" u="none" cap="none" strike="noStrike">
                        <a:latin typeface="Rubik"/>
                        <a:ea typeface="Rubik"/>
                        <a:cs typeface="Rubik"/>
                        <a:sym typeface="Rubi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s" sz="1000" u="none" cap="none" strike="noStrike">
                          <a:latin typeface="Rubik"/>
                          <a:ea typeface="Rubik"/>
                          <a:cs typeface="Rubik"/>
                          <a:sym typeface="Rubik"/>
                        </a:rPr>
                        <a:t>Emperor Moth</a:t>
                      </a:r>
                      <a:endParaRPr sz="1000" u="none" cap="none" strike="noStrike">
                        <a:latin typeface="Rubik"/>
                        <a:ea typeface="Rubik"/>
                        <a:cs typeface="Rubik"/>
                        <a:sym typeface="Rubik"/>
                      </a:endParaRPr>
                    </a:p>
                  </a:txBody>
                  <a:tcPr marT="91425" marB="91425" marR="91425" marL="91425"/>
                </a:tc>
              </a:tr>
            </a:tbl>
          </a:graphicData>
        </a:graphic>
      </p:graphicFrame>
      <p:sp>
        <p:nvSpPr>
          <p:cNvPr id="760" name="Google Shape;760;p18"/>
          <p:cNvSpPr txBox="1"/>
          <p:nvPr/>
        </p:nvSpPr>
        <p:spPr>
          <a:xfrm>
            <a:off x="1005425" y="2172775"/>
            <a:ext cx="3260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761" name="Google Shape;761;p18"/>
          <p:cNvCxnSpPr>
            <a:stCxn id="760" idx="2"/>
          </p:cNvCxnSpPr>
          <p:nvPr/>
        </p:nvCxnSpPr>
        <p:spPr>
          <a:xfrm>
            <a:off x="2635475" y="2630875"/>
            <a:ext cx="878100" cy="861600"/>
          </a:xfrm>
          <a:prstGeom prst="straightConnector1">
            <a:avLst/>
          </a:prstGeom>
          <a:noFill/>
          <a:ln cap="flat" cmpd="sng" w="9525">
            <a:solidFill>
              <a:srgbClr val="434343"/>
            </a:solidFill>
            <a:prstDash val="solid"/>
            <a:round/>
            <a:headEnd len="sm" w="sm" type="none"/>
            <a:tailEnd len="med" w="med" type="triangle"/>
          </a:ln>
        </p:spPr>
      </p:cxnSp>
      <p:cxnSp>
        <p:nvCxnSpPr>
          <p:cNvPr id="762" name="Google Shape;762;p18"/>
          <p:cNvCxnSpPr>
            <a:stCxn id="760" idx="2"/>
            <a:endCxn id="763" idx="0"/>
          </p:cNvCxnSpPr>
          <p:nvPr/>
        </p:nvCxnSpPr>
        <p:spPr>
          <a:xfrm flipH="1">
            <a:off x="1733675" y="2630875"/>
            <a:ext cx="901800" cy="935700"/>
          </a:xfrm>
          <a:prstGeom prst="straightConnector1">
            <a:avLst/>
          </a:prstGeom>
          <a:noFill/>
          <a:ln cap="flat" cmpd="sng" w="9525">
            <a:solidFill>
              <a:srgbClr val="434343"/>
            </a:solidFill>
            <a:prstDash val="solid"/>
            <a:round/>
            <a:headEnd len="sm" w="sm" type="none"/>
            <a:tailEnd len="med" w="med" type="triangle"/>
          </a:ln>
        </p:spPr>
      </p:cxnSp>
      <p:sp>
        <p:nvSpPr>
          <p:cNvPr id="764" name="Google Shape;764;p18"/>
          <p:cNvSpPr txBox="1"/>
          <p:nvPr/>
        </p:nvSpPr>
        <p:spPr>
          <a:xfrm>
            <a:off x="3124138" y="27915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765" name="Google Shape;765;p18"/>
          <p:cNvSpPr txBox="1"/>
          <p:nvPr/>
        </p:nvSpPr>
        <p:spPr>
          <a:xfrm>
            <a:off x="1636013" y="27915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763" name="Google Shape;763;p18"/>
          <p:cNvSpPr txBox="1"/>
          <p:nvPr/>
        </p:nvSpPr>
        <p:spPr>
          <a:xfrm>
            <a:off x="731675" y="356657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1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766" name="Google Shape;766;p18"/>
          <p:cNvSpPr txBox="1"/>
          <p:nvPr/>
        </p:nvSpPr>
        <p:spPr>
          <a:xfrm>
            <a:off x="3026600" y="356657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5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9"/>
          <p:cNvSpPr txBox="1"/>
          <p:nvPr>
            <p:ph type="title"/>
          </p:nvPr>
        </p:nvSpPr>
        <p:spPr>
          <a:xfrm>
            <a:off x="727650" y="169200"/>
            <a:ext cx="7808700" cy="101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
              <a:t>Impureza Gini</a:t>
            </a:r>
            <a:endParaRPr/>
          </a:p>
        </p:txBody>
      </p:sp>
      <p:sp>
        <p:nvSpPr>
          <p:cNvPr id="772" name="Google Shape;772;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73" name="Google Shape;773;p19"/>
          <p:cNvSpPr txBox="1"/>
          <p:nvPr/>
        </p:nvSpPr>
        <p:spPr>
          <a:xfrm>
            <a:off x="727650" y="1394463"/>
            <a:ext cx="78087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¿Cuál de las dos preguntas </a:t>
            </a:r>
            <a:r>
              <a:rPr b="0" i="1" lang="es" sz="2400" u="none" cap="none" strike="noStrike">
                <a:solidFill>
                  <a:srgbClr val="434343"/>
                </a:solidFill>
                <a:latin typeface="Rubik"/>
                <a:ea typeface="Rubik"/>
                <a:cs typeface="Rubik"/>
                <a:sym typeface="Rubik"/>
              </a:rPr>
              <a:t>separó</a:t>
            </a:r>
            <a:r>
              <a:rPr b="0" i="0" lang="es" sz="2400" u="none" cap="none" strike="noStrike">
                <a:solidFill>
                  <a:srgbClr val="434343"/>
                </a:solidFill>
                <a:latin typeface="Rubik"/>
                <a:ea typeface="Rubik"/>
                <a:cs typeface="Rubik"/>
                <a:sym typeface="Rubik"/>
              </a:rPr>
              <a:t> mejor las clases?</a:t>
            </a:r>
            <a:endParaRPr b="0" i="0" sz="2400" u="none" cap="none" strike="noStrike">
              <a:solidFill>
                <a:srgbClr val="434343"/>
              </a:solidFill>
              <a:latin typeface="Rubik"/>
              <a:ea typeface="Rubik"/>
              <a:cs typeface="Rubik"/>
              <a:sym typeface="Rubik"/>
            </a:endParaRPr>
          </a:p>
        </p:txBody>
      </p:sp>
      <p:sp>
        <p:nvSpPr>
          <p:cNvPr id="774" name="Google Shape;774;p19"/>
          <p:cNvSpPr txBox="1"/>
          <p:nvPr/>
        </p:nvSpPr>
        <p:spPr>
          <a:xfrm>
            <a:off x="5089900" y="2374025"/>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775" name="Google Shape;775;p19"/>
          <p:cNvCxnSpPr>
            <a:stCxn id="774" idx="2"/>
          </p:cNvCxnSpPr>
          <p:nvPr/>
        </p:nvCxnSpPr>
        <p:spPr>
          <a:xfrm>
            <a:off x="6673300" y="2832125"/>
            <a:ext cx="1029300" cy="787200"/>
          </a:xfrm>
          <a:prstGeom prst="straightConnector1">
            <a:avLst/>
          </a:prstGeom>
          <a:noFill/>
          <a:ln cap="flat" cmpd="sng" w="9525">
            <a:solidFill>
              <a:schemeClr val="dk2"/>
            </a:solidFill>
            <a:prstDash val="solid"/>
            <a:round/>
            <a:headEnd len="sm" w="sm" type="none"/>
            <a:tailEnd len="med" w="med" type="triangle"/>
          </a:ln>
        </p:spPr>
      </p:cxnSp>
      <p:cxnSp>
        <p:nvCxnSpPr>
          <p:cNvPr id="776" name="Google Shape;776;p19"/>
          <p:cNvCxnSpPr>
            <a:stCxn id="774" idx="2"/>
          </p:cNvCxnSpPr>
          <p:nvPr/>
        </p:nvCxnSpPr>
        <p:spPr>
          <a:xfrm flipH="1">
            <a:off x="5498200" y="2832125"/>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777" name="Google Shape;777;p19"/>
          <p:cNvSpPr txBox="1"/>
          <p:nvPr/>
        </p:nvSpPr>
        <p:spPr>
          <a:xfrm>
            <a:off x="7513225" y="2996663"/>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778" name="Google Shape;778;p19"/>
          <p:cNvSpPr txBox="1"/>
          <p:nvPr/>
        </p:nvSpPr>
        <p:spPr>
          <a:xfrm>
            <a:off x="6917625" y="36319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5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
        <p:nvSpPr>
          <p:cNvPr id="779" name="Google Shape;779;p19"/>
          <p:cNvSpPr txBox="1"/>
          <p:nvPr/>
        </p:nvSpPr>
        <p:spPr>
          <a:xfrm>
            <a:off x="5120313" y="3023700"/>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780" name="Google Shape;780;p19"/>
          <p:cNvSpPr txBox="1"/>
          <p:nvPr/>
        </p:nvSpPr>
        <p:spPr>
          <a:xfrm>
            <a:off x="4818225" y="36319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1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781" name="Google Shape;781;p19"/>
          <p:cNvSpPr txBox="1"/>
          <p:nvPr/>
        </p:nvSpPr>
        <p:spPr>
          <a:xfrm>
            <a:off x="746500" y="2374025"/>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782" name="Google Shape;782;p19"/>
          <p:cNvCxnSpPr>
            <a:stCxn id="781" idx="2"/>
          </p:cNvCxnSpPr>
          <p:nvPr/>
        </p:nvCxnSpPr>
        <p:spPr>
          <a:xfrm>
            <a:off x="2329900" y="2832125"/>
            <a:ext cx="1029300" cy="787200"/>
          </a:xfrm>
          <a:prstGeom prst="straightConnector1">
            <a:avLst/>
          </a:prstGeom>
          <a:noFill/>
          <a:ln cap="flat" cmpd="sng" w="9525">
            <a:solidFill>
              <a:schemeClr val="dk2"/>
            </a:solidFill>
            <a:prstDash val="solid"/>
            <a:round/>
            <a:headEnd len="sm" w="sm" type="none"/>
            <a:tailEnd len="med" w="med" type="triangle"/>
          </a:ln>
        </p:spPr>
      </p:cxnSp>
      <p:cxnSp>
        <p:nvCxnSpPr>
          <p:cNvPr id="783" name="Google Shape;783;p19"/>
          <p:cNvCxnSpPr>
            <a:stCxn id="781" idx="2"/>
          </p:cNvCxnSpPr>
          <p:nvPr/>
        </p:nvCxnSpPr>
        <p:spPr>
          <a:xfrm flipH="1">
            <a:off x="1154800" y="2832125"/>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784" name="Google Shape;784;p19"/>
          <p:cNvSpPr txBox="1"/>
          <p:nvPr/>
        </p:nvSpPr>
        <p:spPr>
          <a:xfrm>
            <a:off x="1154788" y="29722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785" name="Google Shape;785;p19"/>
          <p:cNvSpPr txBox="1"/>
          <p:nvPr/>
        </p:nvSpPr>
        <p:spPr>
          <a:xfrm>
            <a:off x="288225" y="36319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3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786" name="Google Shape;786;p19"/>
          <p:cNvSpPr txBox="1"/>
          <p:nvPr/>
        </p:nvSpPr>
        <p:spPr>
          <a:xfrm>
            <a:off x="3088725" y="3023688"/>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787" name="Google Shape;787;p19"/>
          <p:cNvSpPr txBox="1"/>
          <p:nvPr/>
        </p:nvSpPr>
        <p:spPr>
          <a:xfrm>
            <a:off x="2498025" y="36319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3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2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793" name="Google Shape;793;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794" name="Google Shape;794;p20"/>
          <p:cNvSpPr txBox="1"/>
          <p:nvPr/>
        </p:nvSpPr>
        <p:spPr>
          <a:xfrm>
            <a:off x="2606575" y="587675"/>
            <a:ext cx="50265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 sz="4800" u="none" cap="none" strike="noStrike">
                <a:solidFill>
                  <a:srgbClr val="434343"/>
                </a:solidFill>
                <a:latin typeface="Rubik"/>
                <a:ea typeface="Rubik"/>
                <a:cs typeface="Rubik"/>
                <a:sym typeface="Rubik"/>
              </a:rPr>
              <a:t>Tratemos de cuantificarlo...</a:t>
            </a:r>
            <a:endParaRPr b="0" i="0" sz="4800" u="none" cap="none" strike="noStrike">
              <a:solidFill>
                <a:srgbClr val="434343"/>
              </a:solidFill>
              <a:latin typeface="Rubik"/>
              <a:ea typeface="Rubik"/>
              <a:cs typeface="Rubik"/>
              <a:sym typeface="Rubi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00" name="Google Shape;800;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01" name="Google Shape;801;p21"/>
          <p:cNvSpPr txBox="1"/>
          <p:nvPr/>
        </p:nvSpPr>
        <p:spPr>
          <a:xfrm>
            <a:off x="2465350" y="587675"/>
            <a:ext cx="6185700" cy="3584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E1446D"/>
                </a:solidFill>
                <a:latin typeface="Rubik"/>
                <a:ea typeface="Rubik"/>
                <a:cs typeface="Rubik"/>
                <a:sym typeface="Rubik"/>
              </a:rPr>
              <a:t>Impureza Gini</a:t>
            </a:r>
            <a:r>
              <a:rPr b="0" i="0" lang="es" sz="1600" u="none" cap="none" strike="noStrike">
                <a:solidFill>
                  <a:srgbClr val="E1446D"/>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inicial</a:t>
            </a:r>
            <a:r>
              <a:rPr b="0" i="0" lang="es" sz="1600" u="none" cap="none" strike="noStrike">
                <a:solidFill>
                  <a:srgbClr val="434343"/>
                </a:solidFill>
                <a:latin typeface="Rubik"/>
                <a:ea typeface="Rubik"/>
                <a:cs typeface="Rubik"/>
                <a:sym typeface="Rubik"/>
              </a:rPr>
              <a:t> de la muestra.</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Elegimos el atributo con </a:t>
            </a:r>
            <a:r>
              <a:rPr b="1" i="0" lang="es" sz="1600" u="none" cap="none" strike="noStrike">
                <a:solidFill>
                  <a:srgbClr val="E1446D"/>
                </a:solidFill>
                <a:latin typeface="Rubik"/>
                <a:ea typeface="Rubik"/>
                <a:cs typeface="Rubik"/>
                <a:sym typeface="Rubik"/>
              </a:rPr>
              <a:t>mayor reducción de impureza</a:t>
            </a:r>
            <a:r>
              <a:rPr b="0" i="0" lang="es" sz="1600" u="none" cap="none" strike="noStrike">
                <a:solidFill>
                  <a:srgbClr val="434343"/>
                </a:solidFill>
                <a:latin typeface="Rubik"/>
                <a:ea typeface="Rubik"/>
                <a:cs typeface="Rubik"/>
                <a:sym typeface="Rubik"/>
              </a:rPr>
              <a:t> (Ganancia Gini).</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100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Si consideramos que las instancias ya están clasificadas suficientemente bien, FIN. Si no, seguimos construyendo el árbol de forma iterativa, tomando como muestra inicial la muestra de cada hoja y realizando los pasos 1 - 4.</a:t>
            </a:r>
            <a:endParaRPr b="0" i="0" sz="1600" u="none" cap="none" strike="noStrike">
              <a:solidFill>
                <a:srgbClr val="434343"/>
              </a:solidFill>
              <a:latin typeface="Rubik"/>
              <a:ea typeface="Rubik"/>
              <a:cs typeface="Rubik"/>
              <a:sym typeface="Rubi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2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07" name="Google Shape;807;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08" name="Google Shape;808;p22"/>
          <p:cNvSpPr txBox="1"/>
          <p:nvPr/>
        </p:nvSpPr>
        <p:spPr>
          <a:xfrm>
            <a:off x="2465350" y="587675"/>
            <a:ext cx="61857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E1446D"/>
                </a:solidFill>
                <a:latin typeface="Rubik"/>
                <a:ea typeface="Rubik"/>
                <a:cs typeface="Rubik"/>
                <a:sym typeface="Rubik"/>
              </a:rPr>
              <a:t>Impureza Gini</a:t>
            </a:r>
            <a:r>
              <a:rPr b="0" i="0" lang="es" sz="1600" u="none" cap="none" strike="noStrike">
                <a:solidFill>
                  <a:srgbClr val="E1446D"/>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inicial</a:t>
            </a:r>
            <a:r>
              <a:rPr b="0" i="0" lang="es" sz="1600" u="none" cap="none" strike="noStrike">
                <a:solidFill>
                  <a:srgbClr val="434343"/>
                </a:solidFill>
                <a:latin typeface="Rubik"/>
                <a:ea typeface="Rubik"/>
                <a:cs typeface="Rubik"/>
                <a:sym typeface="Rubik"/>
              </a:rPr>
              <a:t> de la muestra.</a:t>
            </a:r>
            <a:endParaRPr b="0" i="0" sz="1600" u="none" cap="none" strike="noStrike">
              <a:solidFill>
                <a:srgbClr val="434343"/>
              </a:solidFill>
              <a:latin typeface="Rubik"/>
              <a:ea typeface="Rubik"/>
              <a:cs typeface="Rubik"/>
              <a:sym typeface="Rubik"/>
            </a:endParaRPr>
          </a:p>
        </p:txBody>
      </p:sp>
      <p:sp>
        <p:nvSpPr>
          <p:cNvPr id="809" name="Google Shape;809;p22"/>
          <p:cNvSpPr txBox="1"/>
          <p:nvPr/>
        </p:nvSpPr>
        <p:spPr>
          <a:xfrm>
            <a:off x="2677450" y="1271225"/>
            <a:ext cx="6185700" cy="3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s" sz="1400" u="none" cap="none" strike="noStrike">
                <a:solidFill>
                  <a:srgbClr val="434343"/>
                </a:solidFill>
                <a:latin typeface="Rubik"/>
                <a:ea typeface="Rubik"/>
                <a:cs typeface="Rubik"/>
                <a:sym typeface="Rubik"/>
              </a:rPr>
              <a:t>Gini</a:t>
            </a:r>
            <a:r>
              <a:rPr b="0" baseline="-25000" i="1" lang="es" sz="1400" u="none" cap="none" strike="noStrike">
                <a:solidFill>
                  <a:srgbClr val="434343"/>
                </a:solidFill>
                <a:latin typeface="Rubik"/>
                <a:ea typeface="Rubik"/>
                <a:cs typeface="Rubik"/>
                <a:sym typeface="Rubik"/>
              </a:rPr>
              <a:t>inicial</a:t>
            </a:r>
            <a:r>
              <a:rPr b="0" i="1" lang="es" sz="1400" u="none" cap="none" strike="noStrike">
                <a:solidFill>
                  <a:srgbClr val="434343"/>
                </a:solidFill>
                <a:latin typeface="Rubik"/>
                <a:ea typeface="Rubik"/>
                <a:cs typeface="Rubik"/>
                <a:sym typeface="Rubik"/>
              </a:rPr>
              <a:t> = 1 - (proporción de Luna Moth)</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(proporción de Emperor Moth)</a:t>
            </a:r>
            <a:r>
              <a:rPr b="0" baseline="30000" i="1" lang="es" sz="1400" u="none" cap="none" strike="noStrike">
                <a:solidFill>
                  <a:srgbClr val="434343"/>
                </a:solidFill>
                <a:latin typeface="Rubik"/>
                <a:ea typeface="Rubik"/>
                <a:cs typeface="Rubik"/>
                <a:sym typeface="Rubik"/>
              </a:rPr>
              <a:t>2</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2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15" name="Google Shape;815;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16" name="Google Shape;816;p23"/>
          <p:cNvSpPr txBox="1"/>
          <p:nvPr/>
        </p:nvSpPr>
        <p:spPr>
          <a:xfrm>
            <a:off x="2465350" y="587675"/>
            <a:ext cx="61857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E1446D"/>
                </a:solidFill>
                <a:latin typeface="Rubik"/>
                <a:ea typeface="Rubik"/>
                <a:cs typeface="Rubik"/>
                <a:sym typeface="Rubik"/>
              </a:rPr>
              <a:t>Impureza Gini</a:t>
            </a:r>
            <a:r>
              <a:rPr b="0" i="0" lang="es" sz="1600" u="none" cap="none" strike="noStrike">
                <a:solidFill>
                  <a:srgbClr val="E1446D"/>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inicial</a:t>
            </a:r>
            <a:r>
              <a:rPr b="0" i="0" lang="es" sz="1600" u="none" cap="none" strike="noStrike">
                <a:solidFill>
                  <a:srgbClr val="434343"/>
                </a:solidFill>
                <a:latin typeface="Rubik"/>
                <a:ea typeface="Rubik"/>
                <a:cs typeface="Rubik"/>
                <a:sym typeface="Rubik"/>
              </a:rPr>
              <a:t> de la muestra.</a:t>
            </a:r>
            <a:endParaRPr b="0" i="0" sz="1600" u="none" cap="none" strike="noStrike">
              <a:solidFill>
                <a:srgbClr val="434343"/>
              </a:solidFill>
              <a:latin typeface="Rubik"/>
              <a:ea typeface="Rubik"/>
              <a:cs typeface="Rubik"/>
              <a:sym typeface="Rubik"/>
            </a:endParaRPr>
          </a:p>
        </p:txBody>
      </p:sp>
      <p:sp>
        <p:nvSpPr>
          <p:cNvPr id="817" name="Google Shape;817;p23"/>
          <p:cNvSpPr txBox="1"/>
          <p:nvPr/>
        </p:nvSpPr>
        <p:spPr>
          <a:xfrm>
            <a:off x="2677450" y="1271225"/>
            <a:ext cx="6375300" cy="3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s" sz="1400" u="none" cap="none" strike="noStrike">
                <a:solidFill>
                  <a:srgbClr val="434343"/>
                </a:solidFill>
                <a:latin typeface="Rubik"/>
                <a:ea typeface="Rubik"/>
                <a:cs typeface="Rubik"/>
                <a:sym typeface="Rubik"/>
              </a:rPr>
              <a:t>Gini</a:t>
            </a:r>
            <a:r>
              <a:rPr b="0" baseline="-25000" i="1" lang="es" sz="1400" u="none" cap="none" strike="noStrike">
                <a:solidFill>
                  <a:srgbClr val="434343"/>
                </a:solidFill>
                <a:latin typeface="Rubik"/>
                <a:ea typeface="Rubik"/>
                <a:cs typeface="Rubik"/>
                <a:sym typeface="Rubik"/>
              </a:rPr>
              <a:t>inicial</a:t>
            </a:r>
            <a:r>
              <a:rPr b="0" i="1" lang="es" sz="1400" u="none" cap="none" strike="noStrike">
                <a:solidFill>
                  <a:srgbClr val="434343"/>
                </a:solidFill>
                <a:latin typeface="Rubik"/>
                <a:ea typeface="Rubik"/>
                <a:cs typeface="Rubik"/>
                <a:sym typeface="Rubik"/>
              </a:rPr>
              <a:t> = 1 - (proporción de Luna Moth)</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(proporción de Emperor Moth)</a:t>
            </a:r>
            <a:r>
              <a:rPr b="0" baseline="30000" i="1" lang="es" sz="1400" u="none" cap="none" strike="noStrike">
                <a:solidFill>
                  <a:srgbClr val="434343"/>
                </a:solidFill>
                <a:latin typeface="Rubik"/>
                <a:ea typeface="Rubik"/>
                <a:cs typeface="Rubik"/>
                <a:sym typeface="Rubik"/>
              </a:rPr>
              <a:t>2</a:t>
            </a:r>
            <a:endParaRPr b="0" i="1"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Como son diez instancias, (6 Luna Moth y 4 Emperor Moth), entonces: </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914400" marR="0" rtl="0" algn="l">
              <a:lnSpc>
                <a:spcPct val="100000"/>
              </a:lnSpc>
              <a:spcBef>
                <a:spcPts val="0"/>
              </a:spcBef>
              <a:spcAft>
                <a:spcPts val="0"/>
              </a:spcAft>
              <a:buClr>
                <a:srgbClr val="000000"/>
              </a:buClr>
              <a:buSzPts val="1400"/>
              <a:buFont typeface="Arial"/>
              <a:buNone/>
            </a:pPr>
            <a:r>
              <a:rPr b="0" i="1" lang="es" sz="1400" u="none" cap="none" strike="noStrike">
                <a:solidFill>
                  <a:srgbClr val="434343"/>
                </a:solidFill>
                <a:latin typeface="Rubik"/>
                <a:ea typeface="Rubik"/>
                <a:cs typeface="Rubik"/>
                <a:sym typeface="Rubik"/>
              </a:rPr>
              <a:t>Gini</a:t>
            </a:r>
            <a:r>
              <a:rPr b="0" baseline="-25000" i="1" lang="es" sz="1400" u="none" cap="none" strike="noStrike">
                <a:solidFill>
                  <a:srgbClr val="434343"/>
                </a:solidFill>
                <a:latin typeface="Rubik"/>
                <a:ea typeface="Rubik"/>
                <a:cs typeface="Rubik"/>
                <a:sym typeface="Rubik"/>
              </a:rPr>
              <a:t>inicial</a:t>
            </a:r>
            <a:r>
              <a:rPr b="0" i="1" lang="es" sz="1400" u="none" cap="none" strike="noStrike">
                <a:solidFill>
                  <a:srgbClr val="434343"/>
                </a:solidFill>
                <a:latin typeface="Rubik"/>
                <a:ea typeface="Rubik"/>
                <a:cs typeface="Rubik"/>
                <a:sym typeface="Rubik"/>
              </a:rPr>
              <a:t> = 1 - (6/10)</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(4/10)</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0.48</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4"/>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23" name="Google Shape;823;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24" name="Google Shape;824;p24"/>
          <p:cNvSpPr txBox="1"/>
          <p:nvPr/>
        </p:nvSpPr>
        <p:spPr>
          <a:xfrm>
            <a:off x="2465350" y="587675"/>
            <a:ext cx="61857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E1446D"/>
                </a:solidFill>
                <a:latin typeface="Rubik"/>
                <a:ea typeface="Rubik"/>
                <a:cs typeface="Rubik"/>
                <a:sym typeface="Rubik"/>
              </a:rPr>
              <a:t>Impureza Gini</a:t>
            </a:r>
            <a:r>
              <a:rPr b="0" i="0" lang="es" sz="1600" u="none" cap="none" strike="noStrike">
                <a:solidFill>
                  <a:srgbClr val="E1446D"/>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inicial</a:t>
            </a:r>
            <a:r>
              <a:rPr b="0" i="0" lang="es" sz="1600" u="none" cap="none" strike="noStrike">
                <a:solidFill>
                  <a:srgbClr val="434343"/>
                </a:solidFill>
                <a:latin typeface="Rubik"/>
                <a:ea typeface="Rubik"/>
                <a:cs typeface="Rubik"/>
                <a:sym typeface="Rubik"/>
              </a:rPr>
              <a:t> de la muestra.</a:t>
            </a:r>
            <a:endParaRPr b="0" i="0" sz="1600" u="none" cap="none" strike="noStrike">
              <a:solidFill>
                <a:srgbClr val="434343"/>
              </a:solidFill>
              <a:latin typeface="Rubik"/>
              <a:ea typeface="Rubik"/>
              <a:cs typeface="Rubik"/>
              <a:sym typeface="Rubik"/>
            </a:endParaRPr>
          </a:p>
        </p:txBody>
      </p:sp>
      <p:sp>
        <p:nvSpPr>
          <p:cNvPr id="825" name="Google Shape;825;p24"/>
          <p:cNvSpPr txBox="1"/>
          <p:nvPr/>
        </p:nvSpPr>
        <p:spPr>
          <a:xfrm>
            <a:off x="2677450" y="1271225"/>
            <a:ext cx="6373800" cy="3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s" sz="1400" u="none" cap="none" strike="noStrike">
                <a:solidFill>
                  <a:srgbClr val="434343"/>
                </a:solidFill>
                <a:latin typeface="Rubik"/>
                <a:ea typeface="Rubik"/>
                <a:cs typeface="Rubik"/>
                <a:sym typeface="Rubik"/>
              </a:rPr>
              <a:t>Gini</a:t>
            </a:r>
            <a:r>
              <a:rPr b="0" baseline="-25000" i="1" lang="es" sz="1400" u="none" cap="none" strike="noStrike">
                <a:solidFill>
                  <a:srgbClr val="434343"/>
                </a:solidFill>
                <a:latin typeface="Rubik"/>
                <a:ea typeface="Rubik"/>
                <a:cs typeface="Rubik"/>
                <a:sym typeface="Rubik"/>
              </a:rPr>
              <a:t>inicial</a:t>
            </a:r>
            <a:r>
              <a:rPr b="0" i="1" lang="es" sz="1400" u="none" cap="none" strike="noStrike">
                <a:solidFill>
                  <a:srgbClr val="434343"/>
                </a:solidFill>
                <a:latin typeface="Rubik"/>
                <a:ea typeface="Rubik"/>
                <a:cs typeface="Rubik"/>
                <a:sym typeface="Rubik"/>
              </a:rPr>
              <a:t> = 1 - (proporción de Luna Moth)</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(proporción de Emperor Moth)</a:t>
            </a:r>
            <a:r>
              <a:rPr b="0" baseline="30000" i="1" lang="es" sz="1400" u="none" cap="none" strike="noStrike">
                <a:solidFill>
                  <a:srgbClr val="434343"/>
                </a:solidFill>
                <a:latin typeface="Rubik"/>
                <a:ea typeface="Rubik"/>
                <a:cs typeface="Rubik"/>
                <a:sym typeface="Rubik"/>
              </a:rPr>
              <a:t>2</a:t>
            </a:r>
            <a:endParaRPr b="0" i="1"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Como son diez instancias, (6 Luna Moth y 4 Emperor Moth), entonces: </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914400" marR="0" rtl="0" algn="l">
              <a:lnSpc>
                <a:spcPct val="100000"/>
              </a:lnSpc>
              <a:spcBef>
                <a:spcPts val="0"/>
              </a:spcBef>
              <a:spcAft>
                <a:spcPts val="0"/>
              </a:spcAft>
              <a:buClr>
                <a:srgbClr val="000000"/>
              </a:buClr>
              <a:buSzPts val="1400"/>
              <a:buFont typeface="Arial"/>
              <a:buNone/>
            </a:pPr>
            <a:r>
              <a:rPr b="0" i="1" lang="es" sz="1400" u="none" cap="none" strike="noStrike">
                <a:solidFill>
                  <a:srgbClr val="434343"/>
                </a:solidFill>
                <a:latin typeface="Rubik"/>
                <a:ea typeface="Rubik"/>
                <a:cs typeface="Rubik"/>
                <a:sym typeface="Rubik"/>
              </a:rPr>
              <a:t>Gini</a:t>
            </a:r>
            <a:r>
              <a:rPr b="0" baseline="-25000" i="1" lang="es" sz="1400" u="none" cap="none" strike="noStrike">
                <a:solidFill>
                  <a:srgbClr val="434343"/>
                </a:solidFill>
                <a:latin typeface="Rubik"/>
                <a:ea typeface="Rubik"/>
                <a:cs typeface="Rubik"/>
                <a:sym typeface="Rubik"/>
              </a:rPr>
              <a:t>inicial</a:t>
            </a:r>
            <a:r>
              <a:rPr b="0" i="1" lang="es" sz="1400" u="none" cap="none" strike="noStrike">
                <a:solidFill>
                  <a:srgbClr val="434343"/>
                </a:solidFill>
                <a:latin typeface="Rubik"/>
                <a:ea typeface="Rubik"/>
                <a:cs typeface="Rubik"/>
                <a:sym typeface="Rubik"/>
              </a:rPr>
              <a:t> = 1 - (6/10)</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(4/10)</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0.48</a:t>
            </a:r>
            <a:endParaRPr b="0" i="1" sz="1400" u="none" cap="none" strike="noStrike">
              <a:solidFill>
                <a:srgbClr val="434343"/>
              </a:solidFill>
              <a:latin typeface="Rubik"/>
              <a:ea typeface="Rubik"/>
              <a:cs typeface="Rubik"/>
              <a:sym typeface="Rubik"/>
            </a:endParaRPr>
          </a:p>
          <a:p>
            <a:pPr indent="0" lvl="0" marL="91440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*Si la muestra tiene solamente miembros de una clase, entonces</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		</a:t>
            </a:r>
            <a:r>
              <a:rPr b="0" i="1" lang="es" sz="1400" u="none" cap="none" strike="noStrike">
                <a:solidFill>
                  <a:srgbClr val="434343"/>
                </a:solidFill>
                <a:latin typeface="Rubik"/>
                <a:ea typeface="Rubik"/>
                <a:cs typeface="Rubik"/>
                <a:sym typeface="Rubik"/>
              </a:rPr>
              <a:t>Gini = 1 - (proporción única clase)</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0</a:t>
            </a:r>
            <a:endParaRPr b="0" i="1"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*y si tiene mitad y mitad:</a:t>
            </a:r>
            <a:endParaRPr b="1"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457200" lvl="0" marL="457200" marR="0" rtl="0" algn="l">
              <a:lnSpc>
                <a:spcPct val="100000"/>
              </a:lnSpc>
              <a:spcBef>
                <a:spcPts val="0"/>
              </a:spcBef>
              <a:spcAft>
                <a:spcPts val="0"/>
              </a:spcAft>
              <a:buClr>
                <a:srgbClr val="000000"/>
              </a:buClr>
              <a:buSzPts val="1400"/>
              <a:buFont typeface="Arial"/>
              <a:buNone/>
            </a:pPr>
            <a:r>
              <a:rPr b="0" i="1" lang="es" sz="1400" u="none" cap="none" strike="noStrike">
                <a:solidFill>
                  <a:srgbClr val="434343"/>
                </a:solidFill>
                <a:latin typeface="Rubik"/>
                <a:ea typeface="Rubik"/>
                <a:cs typeface="Rubik"/>
                <a:sym typeface="Rubik"/>
              </a:rPr>
              <a:t>Gini = 1 - (1/2)</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(1/2)</a:t>
            </a:r>
            <a:r>
              <a:rPr b="0" baseline="30000" i="1" lang="es" sz="1400" u="none" cap="none" strike="noStrike">
                <a:solidFill>
                  <a:srgbClr val="434343"/>
                </a:solidFill>
                <a:latin typeface="Rubik"/>
                <a:ea typeface="Rubik"/>
                <a:cs typeface="Rubik"/>
                <a:sym typeface="Rubik"/>
              </a:rPr>
              <a:t>2</a:t>
            </a:r>
            <a:r>
              <a:rPr b="0" i="1" lang="es" sz="1400" u="none" cap="none" strike="noStrike">
                <a:solidFill>
                  <a:srgbClr val="434343"/>
                </a:solidFill>
                <a:latin typeface="Rubik"/>
                <a:ea typeface="Rubik"/>
                <a:cs typeface="Rubik"/>
                <a:sym typeface="Rubik"/>
              </a:rPr>
              <a:t> = 0.5</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25"/>
          <p:cNvSpPr/>
          <p:nvPr/>
        </p:nvSpPr>
        <p:spPr>
          <a:xfrm>
            <a:off x="3053225" y="1585325"/>
            <a:ext cx="5079300" cy="34761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5"/>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32" name="Google Shape;832;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33" name="Google Shape;833;p25"/>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2"/>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p:txBody>
      </p:sp>
      <p:sp>
        <p:nvSpPr>
          <p:cNvPr id="834" name="Google Shape;834;p25"/>
          <p:cNvSpPr txBox="1"/>
          <p:nvPr/>
        </p:nvSpPr>
        <p:spPr>
          <a:xfrm>
            <a:off x="4099300" y="1764425"/>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835" name="Google Shape;835;p25"/>
          <p:cNvCxnSpPr>
            <a:stCxn id="834" idx="2"/>
          </p:cNvCxnSpPr>
          <p:nvPr/>
        </p:nvCxnSpPr>
        <p:spPr>
          <a:xfrm flipH="1">
            <a:off x="4507600" y="2222525"/>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836" name="Google Shape;836;p25"/>
          <p:cNvSpPr txBox="1"/>
          <p:nvPr/>
        </p:nvSpPr>
        <p:spPr>
          <a:xfrm>
            <a:off x="4507588" y="23626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837" name="Google Shape;837;p25"/>
          <p:cNvSpPr txBox="1"/>
          <p:nvPr/>
        </p:nvSpPr>
        <p:spPr>
          <a:xfrm>
            <a:off x="3641025" y="30223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3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838" name="Google Shape;838;p25"/>
          <p:cNvSpPr txBox="1"/>
          <p:nvPr/>
        </p:nvSpPr>
        <p:spPr>
          <a:xfrm>
            <a:off x="3545275" y="3634900"/>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(3/7)</a:t>
            </a:r>
            <a:r>
              <a:rPr b="0" baseline="30000" i="0" lang="es" sz="1400" u="none" cap="none" strike="noStrike">
                <a:solidFill>
                  <a:srgbClr val="000000"/>
                </a:solidFill>
                <a:latin typeface="Rubik"/>
                <a:ea typeface="Rubik"/>
                <a:cs typeface="Rubik"/>
                <a:sym typeface="Rubik"/>
              </a:rPr>
              <a:t>2</a:t>
            </a:r>
            <a:r>
              <a:rPr b="0" i="0" lang="es" sz="1400" u="none" cap="none" strike="noStrike">
                <a:solidFill>
                  <a:srgbClr val="000000"/>
                </a:solidFill>
                <a:latin typeface="Rubik"/>
                <a:ea typeface="Rubik"/>
                <a:cs typeface="Rubik"/>
                <a:sym typeface="Rubik"/>
              </a:rPr>
              <a:t> - (4/7)</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0.4898</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6"/>
          <p:cNvSpPr/>
          <p:nvPr/>
        </p:nvSpPr>
        <p:spPr>
          <a:xfrm>
            <a:off x="3053225" y="1585325"/>
            <a:ext cx="5079300" cy="34761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45" name="Google Shape;845;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46" name="Google Shape;846;p26"/>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2"/>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p:txBody>
      </p:sp>
      <p:sp>
        <p:nvSpPr>
          <p:cNvPr id="847" name="Google Shape;847;p26"/>
          <p:cNvSpPr txBox="1"/>
          <p:nvPr/>
        </p:nvSpPr>
        <p:spPr>
          <a:xfrm>
            <a:off x="4099300" y="1764425"/>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848" name="Google Shape;848;p26"/>
          <p:cNvCxnSpPr>
            <a:stCxn id="847" idx="2"/>
          </p:cNvCxnSpPr>
          <p:nvPr/>
        </p:nvCxnSpPr>
        <p:spPr>
          <a:xfrm>
            <a:off x="5682700" y="2222525"/>
            <a:ext cx="1029300" cy="787200"/>
          </a:xfrm>
          <a:prstGeom prst="straightConnector1">
            <a:avLst/>
          </a:prstGeom>
          <a:noFill/>
          <a:ln cap="flat" cmpd="sng" w="9525">
            <a:solidFill>
              <a:schemeClr val="dk2"/>
            </a:solidFill>
            <a:prstDash val="solid"/>
            <a:round/>
            <a:headEnd len="sm" w="sm" type="none"/>
            <a:tailEnd len="med" w="med" type="triangle"/>
          </a:ln>
        </p:spPr>
      </p:cxnSp>
      <p:cxnSp>
        <p:nvCxnSpPr>
          <p:cNvPr id="849" name="Google Shape;849;p26"/>
          <p:cNvCxnSpPr>
            <a:stCxn id="847" idx="2"/>
          </p:cNvCxnSpPr>
          <p:nvPr/>
        </p:nvCxnSpPr>
        <p:spPr>
          <a:xfrm flipH="1">
            <a:off x="4507600" y="2222525"/>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850" name="Google Shape;850;p26"/>
          <p:cNvSpPr txBox="1"/>
          <p:nvPr/>
        </p:nvSpPr>
        <p:spPr>
          <a:xfrm>
            <a:off x="4507588" y="23626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851" name="Google Shape;851;p26"/>
          <p:cNvSpPr txBox="1"/>
          <p:nvPr/>
        </p:nvSpPr>
        <p:spPr>
          <a:xfrm>
            <a:off x="3641025" y="30223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3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852" name="Google Shape;852;p26"/>
          <p:cNvSpPr txBox="1"/>
          <p:nvPr/>
        </p:nvSpPr>
        <p:spPr>
          <a:xfrm>
            <a:off x="6441525" y="2414088"/>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853" name="Google Shape;853;p26"/>
          <p:cNvSpPr txBox="1"/>
          <p:nvPr/>
        </p:nvSpPr>
        <p:spPr>
          <a:xfrm>
            <a:off x="5850825" y="30223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3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
        <p:nvSpPr>
          <p:cNvPr id="854" name="Google Shape;854;p26"/>
          <p:cNvSpPr txBox="1"/>
          <p:nvPr/>
        </p:nvSpPr>
        <p:spPr>
          <a:xfrm>
            <a:off x="3545275" y="3634900"/>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(3/7)</a:t>
            </a:r>
            <a:r>
              <a:rPr b="0" baseline="30000" i="0" lang="es" sz="1400" u="none" cap="none" strike="noStrike">
                <a:solidFill>
                  <a:srgbClr val="000000"/>
                </a:solidFill>
                <a:latin typeface="Rubik"/>
                <a:ea typeface="Rubik"/>
                <a:cs typeface="Rubik"/>
                <a:sym typeface="Rubik"/>
              </a:rPr>
              <a:t>2</a:t>
            </a:r>
            <a:r>
              <a:rPr b="0" i="0" lang="es" sz="1400" u="none" cap="none" strike="noStrike">
                <a:solidFill>
                  <a:srgbClr val="000000"/>
                </a:solidFill>
                <a:latin typeface="Rubik"/>
                <a:ea typeface="Rubik"/>
                <a:cs typeface="Rubik"/>
                <a:sym typeface="Rubik"/>
              </a:rPr>
              <a:t> - (4/7)</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0.4898</a:t>
            </a:r>
            <a:endParaRPr b="0" i="0" sz="1400" u="none" cap="none" strike="noStrike">
              <a:solidFill>
                <a:srgbClr val="000000"/>
              </a:solidFill>
              <a:latin typeface="Rubik"/>
              <a:ea typeface="Rubik"/>
              <a:cs typeface="Rubik"/>
              <a:sym typeface="Rubik"/>
            </a:endParaRPr>
          </a:p>
        </p:txBody>
      </p:sp>
      <p:sp>
        <p:nvSpPr>
          <p:cNvPr id="855" name="Google Shape;855;p26"/>
          <p:cNvSpPr txBox="1"/>
          <p:nvPr/>
        </p:nvSpPr>
        <p:spPr>
          <a:xfrm>
            <a:off x="5678875" y="3634900"/>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(3/3)</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27"/>
          <p:cNvSpPr/>
          <p:nvPr/>
        </p:nvSpPr>
        <p:spPr>
          <a:xfrm>
            <a:off x="3053225" y="1585325"/>
            <a:ext cx="5079300" cy="34761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62" name="Google Shape;862;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63" name="Google Shape;863;p27"/>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2"/>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p:txBody>
      </p:sp>
      <p:sp>
        <p:nvSpPr>
          <p:cNvPr id="864" name="Google Shape;864;p27"/>
          <p:cNvSpPr txBox="1"/>
          <p:nvPr/>
        </p:nvSpPr>
        <p:spPr>
          <a:xfrm>
            <a:off x="4099300" y="1764425"/>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Masa &lt; </a:t>
            </a:r>
            <a:r>
              <a:rPr b="1" i="0" lang="es" sz="1800" u="none" cap="none" strike="noStrike">
                <a:solidFill>
                  <a:srgbClr val="434343"/>
                </a:solidFill>
                <a:latin typeface="Rubik"/>
                <a:ea typeface="Rubik"/>
                <a:cs typeface="Rubik"/>
                <a:sym typeface="Rubik"/>
              </a:rPr>
              <a:t>0.75 gr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865" name="Google Shape;865;p27"/>
          <p:cNvCxnSpPr>
            <a:stCxn id="864" idx="2"/>
          </p:cNvCxnSpPr>
          <p:nvPr/>
        </p:nvCxnSpPr>
        <p:spPr>
          <a:xfrm>
            <a:off x="5682700" y="2222525"/>
            <a:ext cx="1029300" cy="787200"/>
          </a:xfrm>
          <a:prstGeom prst="straightConnector1">
            <a:avLst/>
          </a:prstGeom>
          <a:noFill/>
          <a:ln cap="flat" cmpd="sng" w="9525">
            <a:solidFill>
              <a:schemeClr val="dk2"/>
            </a:solidFill>
            <a:prstDash val="solid"/>
            <a:round/>
            <a:headEnd len="sm" w="sm" type="none"/>
            <a:tailEnd len="med" w="med" type="triangle"/>
          </a:ln>
        </p:spPr>
      </p:cxnSp>
      <p:cxnSp>
        <p:nvCxnSpPr>
          <p:cNvPr id="866" name="Google Shape;866;p27"/>
          <p:cNvCxnSpPr>
            <a:stCxn id="864" idx="2"/>
          </p:cNvCxnSpPr>
          <p:nvPr/>
        </p:nvCxnSpPr>
        <p:spPr>
          <a:xfrm flipH="1">
            <a:off x="4507600" y="2222525"/>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867" name="Google Shape;867;p27"/>
          <p:cNvSpPr txBox="1"/>
          <p:nvPr/>
        </p:nvSpPr>
        <p:spPr>
          <a:xfrm>
            <a:off x="4507588" y="23626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868" name="Google Shape;868;p27"/>
          <p:cNvSpPr txBox="1"/>
          <p:nvPr/>
        </p:nvSpPr>
        <p:spPr>
          <a:xfrm>
            <a:off x="3641025" y="30223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3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869" name="Google Shape;869;p27"/>
          <p:cNvSpPr txBox="1"/>
          <p:nvPr/>
        </p:nvSpPr>
        <p:spPr>
          <a:xfrm>
            <a:off x="6441525" y="2414088"/>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870" name="Google Shape;870;p27"/>
          <p:cNvSpPr txBox="1"/>
          <p:nvPr/>
        </p:nvSpPr>
        <p:spPr>
          <a:xfrm>
            <a:off x="5850825" y="3022325"/>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3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
        <p:nvSpPr>
          <p:cNvPr id="871" name="Google Shape;871;p27"/>
          <p:cNvSpPr txBox="1"/>
          <p:nvPr/>
        </p:nvSpPr>
        <p:spPr>
          <a:xfrm>
            <a:off x="3545275" y="3634900"/>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(3/7)</a:t>
            </a:r>
            <a:r>
              <a:rPr b="0" baseline="30000" i="0" lang="es" sz="1400" u="none" cap="none" strike="noStrike">
                <a:solidFill>
                  <a:srgbClr val="000000"/>
                </a:solidFill>
                <a:latin typeface="Rubik"/>
                <a:ea typeface="Rubik"/>
                <a:cs typeface="Rubik"/>
                <a:sym typeface="Rubik"/>
              </a:rPr>
              <a:t>2</a:t>
            </a:r>
            <a:r>
              <a:rPr b="0" i="0" lang="es" sz="1400" u="none" cap="none" strike="noStrike">
                <a:solidFill>
                  <a:srgbClr val="000000"/>
                </a:solidFill>
                <a:latin typeface="Rubik"/>
                <a:ea typeface="Rubik"/>
                <a:cs typeface="Rubik"/>
                <a:sym typeface="Rubik"/>
              </a:rPr>
              <a:t> - (4/7)</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0.4898</a:t>
            </a:r>
            <a:endParaRPr b="0" i="0" sz="1400" u="none" cap="none" strike="noStrike">
              <a:solidFill>
                <a:srgbClr val="000000"/>
              </a:solidFill>
              <a:latin typeface="Rubik"/>
              <a:ea typeface="Rubik"/>
              <a:cs typeface="Rubik"/>
              <a:sym typeface="Rubik"/>
            </a:endParaRPr>
          </a:p>
        </p:txBody>
      </p:sp>
      <p:sp>
        <p:nvSpPr>
          <p:cNvPr id="872" name="Google Shape;872;p27"/>
          <p:cNvSpPr txBox="1"/>
          <p:nvPr/>
        </p:nvSpPr>
        <p:spPr>
          <a:xfrm>
            <a:off x="5678875" y="3634900"/>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(3/3)</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a:t>
            </a:r>
            <a:endParaRPr b="0" i="0" sz="1400" u="none" cap="none" strike="noStrike">
              <a:solidFill>
                <a:srgbClr val="000000"/>
              </a:solidFill>
              <a:latin typeface="Rubik"/>
              <a:ea typeface="Rubik"/>
              <a:cs typeface="Rubik"/>
              <a:sym typeface="Rubik"/>
            </a:endParaRPr>
          </a:p>
        </p:txBody>
      </p:sp>
      <p:sp>
        <p:nvSpPr>
          <p:cNvPr id="873" name="Google Shape;873;p27"/>
          <p:cNvSpPr txBox="1"/>
          <p:nvPr/>
        </p:nvSpPr>
        <p:spPr>
          <a:xfrm>
            <a:off x="3503375" y="4603875"/>
            <a:ext cx="4179000" cy="355800"/>
          </a:xfrm>
          <a:prstGeom prst="rect">
            <a:avLst/>
          </a:prstGeom>
          <a:solidFill>
            <a:srgbClr val="E1446D"/>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Rubik"/>
                <a:ea typeface="Rubik"/>
                <a:cs typeface="Rubik"/>
                <a:sym typeface="Rubik"/>
              </a:rPr>
              <a:t>Gini de Masa = (7/10) 0.4898 + (3/10) 0 = 0.343</a:t>
            </a:r>
            <a:endParaRPr b="0" i="0" sz="1400" u="none" cap="none" strike="noStrike">
              <a:solidFill>
                <a:srgbClr val="FFFFFF"/>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218" name="Google Shape;218;p46"/>
          <p:cNvSpPr/>
          <p:nvPr/>
        </p:nvSpPr>
        <p:spPr>
          <a:xfrm>
            <a:off x="60655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6"/>
          <p:cNvSpPr/>
          <p:nvPr/>
        </p:nvSpPr>
        <p:spPr>
          <a:xfrm>
            <a:off x="5661660" y="268986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6"/>
          <p:cNvSpPr/>
          <p:nvPr/>
        </p:nvSpPr>
        <p:spPr>
          <a:xfrm>
            <a:off x="6370320" y="26060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6"/>
          <p:cNvSpPr/>
          <p:nvPr/>
        </p:nvSpPr>
        <p:spPr>
          <a:xfrm>
            <a:off x="6827520" y="24688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6"/>
          <p:cNvSpPr/>
          <p:nvPr/>
        </p:nvSpPr>
        <p:spPr>
          <a:xfrm>
            <a:off x="6202680" y="3322321"/>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6"/>
          <p:cNvSpPr/>
          <p:nvPr/>
        </p:nvSpPr>
        <p:spPr>
          <a:xfrm>
            <a:off x="7277460" y="251460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
          <p:cNvSpPr/>
          <p:nvPr/>
        </p:nvSpPr>
        <p:spPr>
          <a:xfrm>
            <a:off x="6172200" y="38328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6"/>
          <p:cNvSpPr/>
          <p:nvPr/>
        </p:nvSpPr>
        <p:spPr>
          <a:xfrm>
            <a:off x="6972300" y="29794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6"/>
          <p:cNvSpPr/>
          <p:nvPr/>
        </p:nvSpPr>
        <p:spPr>
          <a:xfrm>
            <a:off x="7109820" y="39090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6"/>
          <p:cNvSpPr/>
          <p:nvPr/>
        </p:nvSpPr>
        <p:spPr>
          <a:xfrm>
            <a:off x="7414980" y="323024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6"/>
          <p:cNvSpPr/>
          <p:nvPr/>
        </p:nvSpPr>
        <p:spPr>
          <a:xfrm>
            <a:off x="6758940" y="340428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6"/>
          <p:cNvSpPr/>
          <p:nvPr/>
        </p:nvSpPr>
        <p:spPr>
          <a:xfrm>
            <a:off x="6507480" y="136193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6"/>
          <p:cNvSpPr/>
          <p:nvPr/>
        </p:nvSpPr>
        <p:spPr>
          <a:xfrm>
            <a:off x="5928360" y="12126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6"/>
          <p:cNvSpPr/>
          <p:nvPr/>
        </p:nvSpPr>
        <p:spPr>
          <a:xfrm>
            <a:off x="6080760" y="13650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2" name="Google Shape;232;p46"/>
          <p:cNvCxnSpPr/>
          <p:nvPr/>
        </p:nvCxnSpPr>
        <p:spPr>
          <a:xfrm>
            <a:off x="4570375" y="4420400"/>
            <a:ext cx="3438000" cy="0"/>
          </a:xfrm>
          <a:prstGeom prst="straightConnector1">
            <a:avLst/>
          </a:prstGeom>
          <a:noFill/>
          <a:ln cap="flat" cmpd="sng" w="9525">
            <a:solidFill>
              <a:schemeClr val="dk2"/>
            </a:solidFill>
            <a:prstDash val="solid"/>
            <a:round/>
            <a:headEnd len="sm" w="sm" type="none"/>
            <a:tailEnd len="med" w="med" type="triangle"/>
          </a:ln>
        </p:spPr>
      </p:cxnSp>
      <p:cxnSp>
        <p:nvCxnSpPr>
          <p:cNvPr id="233" name="Google Shape;233;p46"/>
          <p:cNvCxnSpPr/>
          <p:nvPr/>
        </p:nvCxnSpPr>
        <p:spPr>
          <a:xfrm rot="10800000">
            <a:off x="4865125" y="1257250"/>
            <a:ext cx="0" cy="3395100"/>
          </a:xfrm>
          <a:prstGeom prst="straightConnector1">
            <a:avLst/>
          </a:prstGeom>
          <a:noFill/>
          <a:ln cap="flat" cmpd="sng" w="9525">
            <a:solidFill>
              <a:schemeClr val="dk2"/>
            </a:solidFill>
            <a:prstDash val="solid"/>
            <a:round/>
            <a:headEnd len="sm" w="sm" type="none"/>
            <a:tailEnd len="med" w="med" type="triangle"/>
          </a:ln>
        </p:spPr>
      </p:cxnSp>
      <p:sp>
        <p:nvSpPr>
          <p:cNvPr id="234" name="Google Shape;234;p46"/>
          <p:cNvSpPr/>
          <p:nvPr/>
        </p:nvSpPr>
        <p:spPr>
          <a:xfrm>
            <a:off x="5486445" y="29794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6"/>
          <p:cNvSpPr/>
          <p:nvPr/>
        </p:nvSpPr>
        <p:spPr>
          <a:xfrm>
            <a:off x="5082585" y="336803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6"/>
          <p:cNvSpPr/>
          <p:nvPr/>
        </p:nvSpPr>
        <p:spPr>
          <a:xfrm>
            <a:off x="5791245" y="32842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6"/>
          <p:cNvSpPr/>
          <p:nvPr/>
        </p:nvSpPr>
        <p:spPr>
          <a:xfrm>
            <a:off x="5348575" y="156935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6"/>
          <p:cNvSpPr/>
          <p:nvPr/>
        </p:nvSpPr>
        <p:spPr>
          <a:xfrm>
            <a:off x="5791255" y="1820182"/>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6"/>
          <p:cNvSpPr/>
          <p:nvPr/>
        </p:nvSpPr>
        <p:spPr>
          <a:xfrm>
            <a:off x="6750963" y="104629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6"/>
          <p:cNvSpPr/>
          <p:nvPr/>
        </p:nvSpPr>
        <p:spPr>
          <a:xfrm>
            <a:off x="7117442" y="12209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6"/>
          <p:cNvSpPr/>
          <p:nvPr/>
        </p:nvSpPr>
        <p:spPr>
          <a:xfrm>
            <a:off x="65227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6"/>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KNN - Ejemplo</a:t>
            </a:r>
            <a:endParaRPr b="0" i="0" sz="2400" u="none" cap="none" strike="noStrike">
              <a:solidFill>
                <a:srgbClr val="434343"/>
              </a:solidFill>
              <a:latin typeface="Rubik"/>
              <a:ea typeface="Rubik"/>
              <a:cs typeface="Rubik"/>
              <a:sym typeface="Rubik"/>
            </a:endParaRPr>
          </a:p>
        </p:txBody>
      </p:sp>
      <p:sp>
        <p:nvSpPr>
          <p:cNvPr id="243" name="Google Shape;243;p46"/>
          <p:cNvSpPr txBox="1"/>
          <p:nvPr/>
        </p:nvSpPr>
        <p:spPr>
          <a:xfrm>
            <a:off x="542175" y="1046300"/>
            <a:ext cx="3003600" cy="377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Supongamos que tenemos un Dataset con 2 Features, en el cual cada instancia puede pertenecer a una de dos clases: “Gris” o “Amarillo”.</a:t>
            </a:r>
            <a:endParaRPr b="0" i="0" sz="1800" u="none" cap="none" strike="noStrike">
              <a:solidFill>
                <a:srgbClr val="434343"/>
              </a:solidFill>
              <a:latin typeface="Rubik"/>
              <a:ea typeface="Rubik"/>
              <a:cs typeface="Rubik"/>
              <a:sym typeface="Rubik"/>
            </a:endParaRPr>
          </a:p>
        </p:txBody>
      </p:sp>
      <p:sp>
        <p:nvSpPr>
          <p:cNvPr id="244" name="Google Shape;244;p46"/>
          <p:cNvSpPr txBox="1"/>
          <p:nvPr/>
        </p:nvSpPr>
        <p:spPr>
          <a:xfrm>
            <a:off x="4752125" y="44570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1</a:t>
            </a:r>
            <a:endParaRPr b="0" i="0" sz="1600" u="none" cap="none" strike="noStrike">
              <a:solidFill>
                <a:srgbClr val="666666"/>
              </a:solidFill>
              <a:latin typeface="Rubik"/>
              <a:ea typeface="Rubik"/>
              <a:cs typeface="Rubik"/>
              <a:sym typeface="Rubik"/>
            </a:endParaRPr>
          </a:p>
        </p:txBody>
      </p:sp>
      <p:sp>
        <p:nvSpPr>
          <p:cNvPr id="245" name="Google Shape;245;p46"/>
          <p:cNvSpPr txBox="1"/>
          <p:nvPr/>
        </p:nvSpPr>
        <p:spPr>
          <a:xfrm rot="-5400000">
            <a:off x="2932250" y="27387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2</a:t>
            </a:r>
            <a:endParaRPr b="0" i="0" sz="1600" u="none" cap="none" strike="noStrike">
              <a:solidFill>
                <a:srgbClr val="666666"/>
              </a:solidFill>
              <a:latin typeface="Rubik"/>
              <a:ea typeface="Rubik"/>
              <a:cs typeface="Rubik"/>
              <a:sym typeface="Rubik"/>
            </a:endParaRPr>
          </a:p>
        </p:txBody>
      </p:sp>
      <p:sp>
        <p:nvSpPr>
          <p:cNvPr id="246" name="Google Shape;246;p46"/>
          <p:cNvSpPr/>
          <p:nvPr/>
        </p:nvSpPr>
        <p:spPr>
          <a:xfrm>
            <a:off x="7269480" y="18592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6"/>
          <p:cNvSpPr/>
          <p:nvPr/>
        </p:nvSpPr>
        <p:spPr>
          <a:xfrm>
            <a:off x="6888480" y="16306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6"/>
          <p:cNvSpPr/>
          <p:nvPr/>
        </p:nvSpPr>
        <p:spPr>
          <a:xfrm>
            <a:off x="6370320" y="184716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28"/>
          <p:cNvSpPr/>
          <p:nvPr/>
        </p:nvSpPr>
        <p:spPr>
          <a:xfrm>
            <a:off x="3053225" y="1585325"/>
            <a:ext cx="5079300" cy="34761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80" name="Google Shape;880;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81" name="Google Shape;881;p28"/>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2"/>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p:txBody>
      </p:sp>
      <p:sp>
        <p:nvSpPr>
          <p:cNvPr id="882" name="Google Shape;882;p28"/>
          <p:cNvSpPr txBox="1"/>
          <p:nvPr/>
        </p:nvSpPr>
        <p:spPr>
          <a:xfrm>
            <a:off x="3984300" y="1752450"/>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883" name="Google Shape;883;p28"/>
          <p:cNvCxnSpPr>
            <a:stCxn id="882" idx="2"/>
          </p:cNvCxnSpPr>
          <p:nvPr/>
        </p:nvCxnSpPr>
        <p:spPr>
          <a:xfrm flipH="1">
            <a:off x="4392600" y="2210550"/>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884" name="Google Shape;884;p28"/>
          <p:cNvSpPr txBox="1"/>
          <p:nvPr/>
        </p:nvSpPr>
        <p:spPr>
          <a:xfrm>
            <a:off x="4014713" y="24021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885" name="Google Shape;885;p28"/>
          <p:cNvSpPr txBox="1"/>
          <p:nvPr/>
        </p:nvSpPr>
        <p:spPr>
          <a:xfrm>
            <a:off x="3712625" y="3010350"/>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1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886" name="Google Shape;886;p28"/>
          <p:cNvSpPr txBox="1"/>
          <p:nvPr/>
        </p:nvSpPr>
        <p:spPr>
          <a:xfrm>
            <a:off x="3582675" y="3622925"/>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(1/5)</a:t>
            </a:r>
            <a:r>
              <a:rPr b="0" baseline="30000" i="0" lang="es" sz="1400" u="none" cap="none" strike="noStrike">
                <a:solidFill>
                  <a:srgbClr val="000000"/>
                </a:solidFill>
                <a:latin typeface="Rubik"/>
                <a:ea typeface="Rubik"/>
                <a:cs typeface="Rubik"/>
                <a:sym typeface="Rubik"/>
              </a:rPr>
              <a:t>2</a:t>
            </a:r>
            <a:r>
              <a:rPr b="0" i="0" lang="es" sz="1400" u="none" cap="none" strike="noStrike">
                <a:solidFill>
                  <a:srgbClr val="000000"/>
                </a:solidFill>
                <a:latin typeface="Rubik"/>
                <a:ea typeface="Rubik"/>
                <a:cs typeface="Rubik"/>
                <a:sym typeface="Rubik"/>
              </a:rPr>
              <a:t> - (4/5)</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0.32</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29"/>
          <p:cNvSpPr/>
          <p:nvPr/>
        </p:nvSpPr>
        <p:spPr>
          <a:xfrm>
            <a:off x="3053225" y="1585325"/>
            <a:ext cx="5079300" cy="34761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893" name="Google Shape;893;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894" name="Google Shape;894;p29"/>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2"/>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p:txBody>
      </p:sp>
      <p:sp>
        <p:nvSpPr>
          <p:cNvPr id="895" name="Google Shape;895;p29"/>
          <p:cNvSpPr txBox="1"/>
          <p:nvPr/>
        </p:nvSpPr>
        <p:spPr>
          <a:xfrm>
            <a:off x="3984300" y="1752450"/>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896" name="Google Shape;896;p29"/>
          <p:cNvCxnSpPr>
            <a:stCxn id="895" idx="2"/>
          </p:cNvCxnSpPr>
          <p:nvPr/>
        </p:nvCxnSpPr>
        <p:spPr>
          <a:xfrm>
            <a:off x="5567700" y="2210550"/>
            <a:ext cx="1029300" cy="787200"/>
          </a:xfrm>
          <a:prstGeom prst="straightConnector1">
            <a:avLst/>
          </a:prstGeom>
          <a:noFill/>
          <a:ln cap="flat" cmpd="sng" w="9525">
            <a:solidFill>
              <a:schemeClr val="dk2"/>
            </a:solidFill>
            <a:prstDash val="solid"/>
            <a:round/>
            <a:headEnd len="sm" w="sm" type="none"/>
            <a:tailEnd len="med" w="med" type="triangle"/>
          </a:ln>
        </p:spPr>
      </p:cxnSp>
      <p:cxnSp>
        <p:nvCxnSpPr>
          <p:cNvPr id="897" name="Google Shape;897;p29"/>
          <p:cNvCxnSpPr>
            <a:stCxn id="895" idx="2"/>
          </p:cNvCxnSpPr>
          <p:nvPr/>
        </p:nvCxnSpPr>
        <p:spPr>
          <a:xfrm flipH="1">
            <a:off x="4392600" y="2210550"/>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898" name="Google Shape;898;p29"/>
          <p:cNvSpPr txBox="1"/>
          <p:nvPr/>
        </p:nvSpPr>
        <p:spPr>
          <a:xfrm>
            <a:off x="6407625" y="2375088"/>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899" name="Google Shape;899;p29"/>
          <p:cNvSpPr txBox="1"/>
          <p:nvPr/>
        </p:nvSpPr>
        <p:spPr>
          <a:xfrm>
            <a:off x="5812025" y="3010350"/>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5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
        <p:nvSpPr>
          <p:cNvPr id="900" name="Google Shape;900;p29"/>
          <p:cNvSpPr txBox="1"/>
          <p:nvPr/>
        </p:nvSpPr>
        <p:spPr>
          <a:xfrm>
            <a:off x="4014713" y="24021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901" name="Google Shape;901;p29"/>
          <p:cNvSpPr txBox="1"/>
          <p:nvPr/>
        </p:nvSpPr>
        <p:spPr>
          <a:xfrm>
            <a:off x="3712625" y="3010350"/>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1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902" name="Google Shape;902;p29"/>
          <p:cNvSpPr txBox="1"/>
          <p:nvPr/>
        </p:nvSpPr>
        <p:spPr>
          <a:xfrm>
            <a:off x="5640075" y="3622925"/>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(5/5)</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a:t>
            </a:r>
            <a:endParaRPr b="0" i="0" sz="1400" u="none" cap="none" strike="noStrike">
              <a:solidFill>
                <a:srgbClr val="000000"/>
              </a:solidFill>
              <a:latin typeface="Rubik"/>
              <a:ea typeface="Rubik"/>
              <a:cs typeface="Rubik"/>
              <a:sym typeface="Rubik"/>
            </a:endParaRPr>
          </a:p>
        </p:txBody>
      </p:sp>
      <p:sp>
        <p:nvSpPr>
          <p:cNvPr id="903" name="Google Shape;903;p29"/>
          <p:cNvSpPr txBox="1"/>
          <p:nvPr/>
        </p:nvSpPr>
        <p:spPr>
          <a:xfrm>
            <a:off x="3582675" y="3622925"/>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(1/5)</a:t>
            </a:r>
            <a:r>
              <a:rPr b="0" baseline="30000" i="0" lang="es" sz="1400" u="none" cap="none" strike="noStrike">
                <a:solidFill>
                  <a:srgbClr val="000000"/>
                </a:solidFill>
                <a:latin typeface="Rubik"/>
                <a:ea typeface="Rubik"/>
                <a:cs typeface="Rubik"/>
                <a:sym typeface="Rubik"/>
              </a:rPr>
              <a:t>2</a:t>
            </a:r>
            <a:r>
              <a:rPr b="0" i="0" lang="es" sz="1400" u="none" cap="none" strike="noStrike">
                <a:solidFill>
                  <a:srgbClr val="000000"/>
                </a:solidFill>
                <a:latin typeface="Rubik"/>
                <a:ea typeface="Rubik"/>
                <a:cs typeface="Rubik"/>
                <a:sym typeface="Rubik"/>
              </a:rPr>
              <a:t> - (4/5)</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0.32</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0"/>
          <p:cNvSpPr/>
          <p:nvPr/>
        </p:nvSpPr>
        <p:spPr>
          <a:xfrm>
            <a:off x="3053225" y="1585325"/>
            <a:ext cx="5079300" cy="3476100"/>
          </a:xfrm>
          <a:prstGeom prst="rect">
            <a:avLst/>
          </a:pr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910" name="Google Shape;91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11" name="Google Shape;911;p30"/>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2"/>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p:txBody>
      </p:sp>
      <p:sp>
        <p:nvSpPr>
          <p:cNvPr id="912" name="Google Shape;912;p30"/>
          <p:cNvSpPr txBox="1"/>
          <p:nvPr/>
        </p:nvSpPr>
        <p:spPr>
          <a:xfrm>
            <a:off x="3503375" y="4603875"/>
            <a:ext cx="4179000" cy="355800"/>
          </a:xfrm>
          <a:prstGeom prst="rect">
            <a:avLst/>
          </a:prstGeom>
          <a:solidFill>
            <a:srgbClr val="E1446D"/>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Rubik"/>
                <a:ea typeface="Rubik"/>
                <a:cs typeface="Rubik"/>
                <a:sym typeface="Rubik"/>
              </a:rPr>
              <a:t>Gini de Env = (5/10) 0.32 + (5/10) 0 = 0.16</a:t>
            </a:r>
            <a:endParaRPr b="0" i="0" sz="1400" u="none" cap="none" strike="noStrike">
              <a:solidFill>
                <a:srgbClr val="FFFFFF"/>
              </a:solidFill>
              <a:latin typeface="Rubik"/>
              <a:ea typeface="Rubik"/>
              <a:cs typeface="Rubik"/>
              <a:sym typeface="Rubik"/>
            </a:endParaRPr>
          </a:p>
        </p:txBody>
      </p:sp>
      <p:sp>
        <p:nvSpPr>
          <p:cNvPr id="913" name="Google Shape;913;p30"/>
          <p:cNvSpPr txBox="1"/>
          <p:nvPr/>
        </p:nvSpPr>
        <p:spPr>
          <a:xfrm>
            <a:off x="3984300" y="1752450"/>
            <a:ext cx="31668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 Envergadura &lt; </a:t>
            </a:r>
            <a:r>
              <a:rPr b="1" i="0" lang="es" sz="1800" u="none" cap="none" strike="noStrike">
                <a:solidFill>
                  <a:srgbClr val="434343"/>
                </a:solidFill>
                <a:latin typeface="Rubik"/>
                <a:ea typeface="Rubik"/>
                <a:cs typeface="Rubik"/>
                <a:sym typeface="Rubik"/>
              </a:rPr>
              <a:t>45 mm </a:t>
            </a:r>
            <a:r>
              <a:rPr b="0" i="0" lang="es" sz="1800" u="none" cap="none" strike="noStrike">
                <a:solidFill>
                  <a:srgbClr val="434343"/>
                </a:solidFill>
                <a:latin typeface="Rubik"/>
                <a:ea typeface="Rubik"/>
                <a:cs typeface="Rubik"/>
                <a:sym typeface="Rubik"/>
              </a:rPr>
              <a:t>?</a:t>
            </a:r>
            <a:endParaRPr b="0" i="0" sz="2400" u="none" cap="none" strike="noStrike">
              <a:solidFill>
                <a:srgbClr val="434343"/>
              </a:solidFill>
              <a:latin typeface="Rubik"/>
              <a:ea typeface="Rubik"/>
              <a:cs typeface="Rubik"/>
              <a:sym typeface="Rubik"/>
            </a:endParaRPr>
          </a:p>
        </p:txBody>
      </p:sp>
      <p:cxnSp>
        <p:nvCxnSpPr>
          <p:cNvPr id="914" name="Google Shape;914;p30"/>
          <p:cNvCxnSpPr>
            <a:stCxn id="913" idx="2"/>
          </p:cNvCxnSpPr>
          <p:nvPr/>
        </p:nvCxnSpPr>
        <p:spPr>
          <a:xfrm>
            <a:off x="5567700" y="2210550"/>
            <a:ext cx="1029300" cy="787200"/>
          </a:xfrm>
          <a:prstGeom prst="straightConnector1">
            <a:avLst/>
          </a:prstGeom>
          <a:noFill/>
          <a:ln cap="flat" cmpd="sng" w="9525">
            <a:solidFill>
              <a:schemeClr val="dk2"/>
            </a:solidFill>
            <a:prstDash val="solid"/>
            <a:round/>
            <a:headEnd len="sm" w="sm" type="none"/>
            <a:tailEnd len="med" w="med" type="triangle"/>
          </a:ln>
        </p:spPr>
      </p:cxnSp>
      <p:cxnSp>
        <p:nvCxnSpPr>
          <p:cNvPr id="915" name="Google Shape;915;p30"/>
          <p:cNvCxnSpPr>
            <a:stCxn id="913" idx="2"/>
          </p:cNvCxnSpPr>
          <p:nvPr/>
        </p:nvCxnSpPr>
        <p:spPr>
          <a:xfrm flipH="1">
            <a:off x="4392600" y="2210550"/>
            <a:ext cx="1175100" cy="738300"/>
          </a:xfrm>
          <a:prstGeom prst="straightConnector1">
            <a:avLst/>
          </a:prstGeom>
          <a:noFill/>
          <a:ln cap="flat" cmpd="sng" w="9525">
            <a:solidFill>
              <a:schemeClr val="dk2"/>
            </a:solidFill>
            <a:prstDash val="solid"/>
            <a:round/>
            <a:headEnd len="sm" w="sm" type="none"/>
            <a:tailEnd len="med" w="med" type="triangle"/>
          </a:ln>
        </p:spPr>
      </p:cxnSp>
      <p:sp>
        <p:nvSpPr>
          <p:cNvPr id="916" name="Google Shape;916;p30"/>
          <p:cNvSpPr txBox="1"/>
          <p:nvPr/>
        </p:nvSpPr>
        <p:spPr>
          <a:xfrm>
            <a:off x="6407625" y="2375088"/>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No</a:t>
            </a:r>
            <a:endParaRPr b="0" i="0" sz="1400" u="none" cap="none" strike="noStrike">
              <a:solidFill>
                <a:srgbClr val="5500FF"/>
              </a:solidFill>
              <a:latin typeface="Rubik"/>
              <a:ea typeface="Rubik"/>
              <a:cs typeface="Rubik"/>
              <a:sym typeface="Rubik"/>
            </a:endParaRPr>
          </a:p>
        </p:txBody>
      </p:sp>
      <p:sp>
        <p:nvSpPr>
          <p:cNvPr id="917" name="Google Shape;917;p30"/>
          <p:cNvSpPr txBox="1"/>
          <p:nvPr/>
        </p:nvSpPr>
        <p:spPr>
          <a:xfrm>
            <a:off x="5812025" y="3010350"/>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5 Luna Moth</a:t>
            </a:r>
            <a:endParaRPr b="0" i="0" sz="14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500FF"/>
                </a:solidFill>
                <a:latin typeface="Rubik"/>
                <a:ea typeface="Rubik"/>
                <a:cs typeface="Rubik"/>
                <a:sym typeface="Rubik"/>
              </a:rPr>
              <a:t>0 Emperor Moth</a:t>
            </a:r>
            <a:endParaRPr b="0" i="0" sz="1400" u="none" cap="none" strike="noStrike">
              <a:solidFill>
                <a:srgbClr val="5500FF"/>
              </a:solidFill>
              <a:latin typeface="Rubik"/>
              <a:ea typeface="Rubik"/>
              <a:cs typeface="Rubik"/>
              <a:sym typeface="Rubik"/>
            </a:endParaRPr>
          </a:p>
        </p:txBody>
      </p:sp>
      <p:sp>
        <p:nvSpPr>
          <p:cNvPr id="918" name="Google Shape;918;p30"/>
          <p:cNvSpPr txBox="1"/>
          <p:nvPr/>
        </p:nvSpPr>
        <p:spPr>
          <a:xfrm>
            <a:off x="4014713" y="2402125"/>
            <a:ext cx="548700" cy="4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Sí</a:t>
            </a:r>
            <a:endParaRPr b="0" i="0" sz="1400" u="none" cap="none" strike="noStrike">
              <a:solidFill>
                <a:srgbClr val="009BDE"/>
              </a:solidFill>
              <a:latin typeface="Rubik"/>
              <a:ea typeface="Rubik"/>
              <a:cs typeface="Rubik"/>
              <a:sym typeface="Rubik"/>
            </a:endParaRPr>
          </a:p>
        </p:txBody>
      </p:sp>
      <p:sp>
        <p:nvSpPr>
          <p:cNvPr id="919" name="Google Shape;919;p30"/>
          <p:cNvSpPr txBox="1"/>
          <p:nvPr/>
        </p:nvSpPr>
        <p:spPr>
          <a:xfrm>
            <a:off x="3712625" y="3010350"/>
            <a:ext cx="20040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1 Luna Moth</a:t>
            </a:r>
            <a:endParaRPr b="0" i="0" sz="1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9BDE"/>
                </a:solidFill>
                <a:latin typeface="Rubik"/>
                <a:ea typeface="Rubik"/>
                <a:cs typeface="Rubik"/>
                <a:sym typeface="Rubik"/>
              </a:rPr>
              <a:t>4 Emperor Moth</a:t>
            </a:r>
            <a:endParaRPr b="0" i="0" sz="1400" u="none" cap="none" strike="noStrike">
              <a:solidFill>
                <a:srgbClr val="009BDE"/>
              </a:solidFill>
              <a:latin typeface="Rubik"/>
              <a:ea typeface="Rubik"/>
              <a:cs typeface="Rubik"/>
              <a:sym typeface="Rubik"/>
            </a:endParaRPr>
          </a:p>
        </p:txBody>
      </p:sp>
      <p:sp>
        <p:nvSpPr>
          <p:cNvPr id="920" name="Google Shape;920;p30"/>
          <p:cNvSpPr txBox="1"/>
          <p:nvPr/>
        </p:nvSpPr>
        <p:spPr>
          <a:xfrm>
            <a:off x="5640075" y="3622925"/>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(5/5)</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a:t>
            </a:r>
            <a:endParaRPr b="0" i="0" sz="1400" u="none" cap="none" strike="noStrike">
              <a:solidFill>
                <a:srgbClr val="000000"/>
              </a:solidFill>
              <a:latin typeface="Rubik"/>
              <a:ea typeface="Rubik"/>
              <a:cs typeface="Rubik"/>
              <a:sym typeface="Rubik"/>
            </a:endParaRPr>
          </a:p>
        </p:txBody>
      </p:sp>
      <p:sp>
        <p:nvSpPr>
          <p:cNvPr id="921" name="Google Shape;921;p30"/>
          <p:cNvSpPr txBox="1"/>
          <p:nvPr/>
        </p:nvSpPr>
        <p:spPr>
          <a:xfrm>
            <a:off x="3582675" y="3622925"/>
            <a:ext cx="18672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Gini para esta </a:t>
            </a:r>
            <a:r>
              <a:rPr b="1" i="0" lang="es" sz="1400" u="none" cap="none" strike="noStrike">
                <a:solidFill>
                  <a:srgbClr val="000000"/>
                </a:solidFill>
                <a:latin typeface="Rubik"/>
                <a:ea typeface="Rubik"/>
                <a:cs typeface="Rubik"/>
                <a:sym typeface="Rubik"/>
              </a:rPr>
              <a:t>hoja:</a:t>
            </a:r>
            <a:endParaRPr b="1"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1 - (1/5)</a:t>
            </a:r>
            <a:r>
              <a:rPr b="0" baseline="30000" i="0" lang="es" sz="1400" u="none" cap="none" strike="noStrike">
                <a:solidFill>
                  <a:srgbClr val="000000"/>
                </a:solidFill>
                <a:latin typeface="Rubik"/>
                <a:ea typeface="Rubik"/>
                <a:cs typeface="Rubik"/>
                <a:sym typeface="Rubik"/>
              </a:rPr>
              <a:t>2</a:t>
            </a:r>
            <a:r>
              <a:rPr b="0" i="0" lang="es" sz="1400" u="none" cap="none" strike="noStrike">
                <a:solidFill>
                  <a:srgbClr val="000000"/>
                </a:solidFill>
                <a:latin typeface="Rubik"/>
                <a:ea typeface="Rubik"/>
                <a:cs typeface="Rubik"/>
                <a:sym typeface="Rubik"/>
              </a:rPr>
              <a:t> - (4/5)</a:t>
            </a:r>
            <a:r>
              <a:rPr b="0" baseline="30000" i="0" lang="es" sz="1400" u="none" cap="none" strike="noStrike">
                <a:solidFill>
                  <a:srgbClr val="000000"/>
                </a:solidFill>
                <a:latin typeface="Rubik"/>
                <a:ea typeface="Rubik"/>
                <a:cs typeface="Rubik"/>
                <a:sym typeface="Rubik"/>
              </a:rPr>
              <a:t>2</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 0.32</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1"/>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3"/>
            </a:pPr>
            <a:r>
              <a:rPr b="0" i="0" lang="es" sz="1600" u="none" cap="none" strike="noStrike">
                <a:solidFill>
                  <a:srgbClr val="434343"/>
                </a:solidFill>
                <a:latin typeface="Rubik"/>
                <a:ea typeface="Rubik"/>
                <a:cs typeface="Rubik"/>
                <a:sym typeface="Rubik"/>
              </a:rPr>
              <a:t>Elegimos el atributo con </a:t>
            </a:r>
            <a:r>
              <a:rPr b="1" i="0" lang="es" sz="1600" u="none" cap="none" strike="noStrike">
                <a:solidFill>
                  <a:srgbClr val="E1446D"/>
                </a:solidFill>
                <a:latin typeface="Rubik"/>
                <a:ea typeface="Rubik"/>
                <a:cs typeface="Rubik"/>
                <a:sym typeface="Rubik"/>
              </a:rPr>
              <a:t>mayor reducción de impureza</a:t>
            </a:r>
            <a:r>
              <a:rPr b="0" i="0" lang="es" sz="1600" u="none" cap="none" strike="noStrike">
                <a:solidFill>
                  <a:srgbClr val="434343"/>
                </a:solidFill>
                <a:latin typeface="Rubik"/>
                <a:ea typeface="Rubik"/>
                <a:cs typeface="Rubik"/>
                <a:sym typeface="Rubik"/>
              </a:rPr>
              <a:t> (Ganancia Gini).</a:t>
            </a:r>
            <a:endParaRPr b="0" i="0" sz="1600" u="none" cap="none" strike="noStrike">
              <a:solidFill>
                <a:srgbClr val="434343"/>
              </a:solidFill>
              <a:latin typeface="Rubik"/>
              <a:ea typeface="Rubik"/>
              <a:cs typeface="Rubik"/>
              <a:sym typeface="Rubik"/>
            </a:endParaRPr>
          </a:p>
        </p:txBody>
      </p:sp>
      <p:sp>
        <p:nvSpPr>
          <p:cNvPr id="927" name="Google Shape;927;p3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928" name="Google Shape;928;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29" name="Google Shape;929;p31"/>
          <p:cNvSpPr txBox="1"/>
          <p:nvPr/>
        </p:nvSpPr>
        <p:spPr>
          <a:xfrm>
            <a:off x="2951050" y="1859625"/>
            <a:ext cx="5496600" cy="140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 Masa: 0.48 - 0.343 = </a:t>
            </a:r>
            <a:r>
              <a:rPr b="0" i="0" lang="es" sz="2400" u="none" cap="none" strike="noStrike">
                <a:solidFill>
                  <a:srgbClr val="E1446D"/>
                </a:solidFill>
                <a:latin typeface="Rubik"/>
                <a:ea typeface="Rubik"/>
                <a:cs typeface="Rubik"/>
                <a:sym typeface="Rubik"/>
              </a:rPr>
              <a:t>0.137</a:t>
            </a:r>
            <a:r>
              <a:rPr b="0" i="0" lang="es" sz="2400" u="none" cap="none" strike="noStrike">
                <a:solidFill>
                  <a:srgbClr val="434343"/>
                </a:solidFill>
                <a:latin typeface="Rubik"/>
                <a:ea typeface="Rubik"/>
                <a:cs typeface="Rubik"/>
                <a:sym typeface="Rubik"/>
              </a:rPr>
              <a:t>				</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 Envergadura:   0.48 - 0.16 = </a:t>
            </a:r>
            <a:r>
              <a:rPr b="0" i="0" lang="es" sz="2400" u="none" cap="none" strike="noStrike">
                <a:solidFill>
                  <a:srgbClr val="E1446D"/>
                </a:solidFill>
                <a:latin typeface="Rubik"/>
                <a:ea typeface="Rubik"/>
                <a:cs typeface="Rubik"/>
                <a:sym typeface="Rubik"/>
              </a:rPr>
              <a:t>0.32</a:t>
            </a:r>
            <a:endParaRPr b="0" i="0" sz="2400" u="none" cap="none" strike="noStrike">
              <a:solidFill>
                <a:srgbClr val="E1446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32"/>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1000"/>
              </a:spcAft>
              <a:buClr>
                <a:srgbClr val="434343"/>
              </a:buClr>
              <a:buSzPts val="1600"/>
              <a:buFont typeface="Rubik"/>
              <a:buAutoNum type="arabicPeriod" startAt="3"/>
            </a:pPr>
            <a:r>
              <a:rPr b="0" i="0" lang="es" sz="1600" u="none" cap="none" strike="noStrike">
                <a:solidFill>
                  <a:srgbClr val="434343"/>
                </a:solidFill>
                <a:latin typeface="Rubik"/>
                <a:ea typeface="Rubik"/>
                <a:cs typeface="Rubik"/>
                <a:sym typeface="Rubik"/>
              </a:rPr>
              <a:t>Elegimos el atributo con </a:t>
            </a:r>
            <a:r>
              <a:rPr b="1" i="0" lang="es" sz="1600" u="none" cap="none" strike="noStrike">
                <a:solidFill>
                  <a:srgbClr val="E1446D"/>
                </a:solidFill>
                <a:latin typeface="Rubik"/>
                <a:ea typeface="Rubik"/>
                <a:cs typeface="Rubik"/>
                <a:sym typeface="Rubik"/>
              </a:rPr>
              <a:t>mayor reducción de impureza</a:t>
            </a:r>
            <a:r>
              <a:rPr b="0" i="0" lang="es" sz="1600" u="none" cap="none" strike="noStrike">
                <a:solidFill>
                  <a:srgbClr val="434343"/>
                </a:solidFill>
                <a:latin typeface="Rubik"/>
                <a:ea typeface="Rubik"/>
                <a:cs typeface="Rubik"/>
                <a:sym typeface="Rubik"/>
              </a:rPr>
              <a:t> (Ganancia Gini).</a:t>
            </a:r>
            <a:endParaRPr b="0" i="0" sz="1600" u="none" cap="none" strike="noStrike">
              <a:solidFill>
                <a:srgbClr val="434343"/>
              </a:solidFill>
              <a:latin typeface="Rubik"/>
              <a:ea typeface="Rubik"/>
              <a:cs typeface="Rubik"/>
              <a:sym typeface="Rubik"/>
            </a:endParaRPr>
          </a:p>
        </p:txBody>
      </p:sp>
      <p:sp>
        <p:nvSpPr>
          <p:cNvPr id="935" name="Google Shape;935;p3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936" name="Google Shape;936;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37" name="Google Shape;937;p32"/>
          <p:cNvSpPr txBox="1"/>
          <p:nvPr/>
        </p:nvSpPr>
        <p:spPr>
          <a:xfrm>
            <a:off x="2951050" y="1859625"/>
            <a:ext cx="5496600" cy="140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434343"/>
                </a:solidFill>
                <a:latin typeface="Rubik"/>
                <a:ea typeface="Rubik"/>
                <a:cs typeface="Rubik"/>
                <a:sym typeface="Rubik"/>
              </a:rPr>
              <a:t>- Masa: 0.48 - 0.343 = </a:t>
            </a:r>
            <a:r>
              <a:rPr b="0" i="0" lang="es" sz="2400" u="none" cap="none" strike="noStrike">
                <a:solidFill>
                  <a:srgbClr val="E1446D"/>
                </a:solidFill>
                <a:latin typeface="Rubik"/>
                <a:ea typeface="Rubik"/>
                <a:cs typeface="Rubik"/>
                <a:sym typeface="Rubik"/>
              </a:rPr>
              <a:t>0.137</a:t>
            </a:r>
            <a:r>
              <a:rPr b="0" i="0" lang="es" sz="2400" u="none" cap="none" strike="noStrike">
                <a:solidFill>
                  <a:srgbClr val="434343"/>
                </a:solidFill>
                <a:latin typeface="Rubik"/>
                <a:ea typeface="Rubik"/>
                <a:cs typeface="Rubik"/>
                <a:sym typeface="Rubik"/>
              </a:rPr>
              <a:t>				</a:t>
            </a:r>
            <a:endParaRPr b="0" i="0" sz="2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rPr b="1" i="0" lang="es" sz="2400" u="none" cap="none" strike="noStrike">
                <a:solidFill>
                  <a:srgbClr val="434343"/>
                </a:solidFill>
                <a:latin typeface="Rubik"/>
                <a:ea typeface="Rubik"/>
                <a:cs typeface="Rubik"/>
                <a:sym typeface="Rubik"/>
              </a:rPr>
              <a:t>- Envergadura:   0.48 - 0.16 = </a:t>
            </a:r>
            <a:r>
              <a:rPr b="1" i="0" lang="es" sz="2400" u="none" cap="none" strike="noStrike">
                <a:solidFill>
                  <a:srgbClr val="E1446D"/>
                </a:solidFill>
                <a:latin typeface="Rubik"/>
                <a:ea typeface="Rubik"/>
                <a:cs typeface="Rubik"/>
                <a:sym typeface="Rubik"/>
              </a:rPr>
              <a:t>0.32</a:t>
            </a:r>
            <a:endParaRPr b="1" i="0" sz="2400" u="none" cap="none" strike="noStrike">
              <a:solidFill>
                <a:srgbClr val="E1446D"/>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3"/>
          <p:cNvSpPr txBox="1"/>
          <p:nvPr/>
        </p:nvSpPr>
        <p:spPr>
          <a:xfrm>
            <a:off x="2465350" y="587675"/>
            <a:ext cx="6468000" cy="539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434343"/>
              </a:buClr>
              <a:buSzPts val="2400"/>
              <a:buFont typeface="Rubik"/>
              <a:buAutoNum type="arabicPeriod" startAt="4"/>
            </a:pPr>
            <a:r>
              <a:rPr b="0" i="0" lang="es" sz="2400" u="none" cap="none" strike="noStrike">
                <a:solidFill>
                  <a:srgbClr val="434343"/>
                </a:solidFill>
                <a:latin typeface="Rubik"/>
                <a:ea typeface="Rubik"/>
                <a:cs typeface="Rubik"/>
                <a:sym typeface="Rubik"/>
              </a:rPr>
              <a:t>Si consideramos que las instancias ya están clasificadas suficientemente bien, </a:t>
            </a:r>
            <a:r>
              <a:rPr b="1" i="0" lang="es" sz="2400" u="none" cap="none" strike="noStrike">
                <a:solidFill>
                  <a:srgbClr val="E1446D"/>
                </a:solidFill>
                <a:latin typeface="Rubik"/>
                <a:ea typeface="Rubik"/>
                <a:cs typeface="Rubik"/>
                <a:sym typeface="Rubik"/>
              </a:rPr>
              <a:t>FIN.</a:t>
            </a:r>
            <a:r>
              <a:rPr b="0" i="0" lang="es" sz="2400" u="none" cap="none" strike="noStrike">
                <a:solidFill>
                  <a:srgbClr val="434343"/>
                </a:solidFill>
                <a:latin typeface="Rubik"/>
                <a:ea typeface="Rubik"/>
                <a:cs typeface="Rubik"/>
                <a:sym typeface="Rubik"/>
              </a:rPr>
              <a:t> </a:t>
            </a:r>
            <a:endParaRPr b="0" i="0" sz="2400" u="none" cap="none" strike="noStrike">
              <a:solidFill>
                <a:srgbClr val="434343"/>
              </a:solidFill>
              <a:latin typeface="Rubik"/>
              <a:ea typeface="Rubik"/>
              <a:cs typeface="Rubik"/>
              <a:sym typeface="Rubik"/>
            </a:endParaRPr>
          </a:p>
          <a:p>
            <a:pPr indent="0" lvl="0" marL="457200" marR="0" rtl="0" algn="l">
              <a:lnSpc>
                <a:spcPct val="100000"/>
              </a:lnSpc>
              <a:spcBef>
                <a:spcPts val="100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Si no,</a:t>
            </a:r>
            <a:r>
              <a:rPr b="0" i="0" lang="es" sz="2400" u="none" cap="none" strike="noStrike">
                <a:solidFill>
                  <a:srgbClr val="434343"/>
                </a:solidFill>
                <a:latin typeface="Rubik"/>
                <a:ea typeface="Rubik"/>
                <a:cs typeface="Rubik"/>
                <a:sym typeface="Rubik"/>
              </a:rPr>
              <a:t> seguimos construyendo el árbol de forma iterativa, tomando como muestra inicial la muestra de cada hoja y realizando los pasos 1 - 4.</a:t>
            </a:r>
            <a:endParaRPr b="0" i="0" sz="2400" u="none" cap="none" strike="noStrike">
              <a:solidFill>
                <a:srgbClr val="434343"/>
              </a:solidFill>
              <a:latin typeface="Rubik"/>
              <a:ea typeface="Rubik"/>
              <a:cs typeface="Rubik"/>
              <a:sym typeface="Rubik"/>
            </a:endParaRPr>
          </a:p>
        </p:txBody>
      </p:sp>
      <p:sp>
        <p:nvSpPr>
          <p:cNvPr id="943" name="Google Shape;943;p3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944" name="Google Shape;94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4"/>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Impureza Gini</a:t>
            </a:r>
            <a:endParaRPr/>
          </a:p>
        </p:txBody>
      </p:sp>
      <p:sp>
        <p:nvSpPr>
          <p:cNvPr id="950" name="Google Shape;950;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51" name="Google Shape;951;p34"/>
          <p:cNvSpPr txBox="1"/>
          <p:nvPr/>
        </p:nvSpPr>
        <p:spPr>
          <a:xfrm>
            <a:off x="2465350" y="587675"/>
            <a:ext cx="6185700" cy="358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 sz="2400" u="none" cap="none" strike="noStrike">
                <a:solidFill>
                  <a:srgbClr val="434343"/>
                </a:solidFill>
                <a:latin typeface="Rubik"/>
                <a:ea typeface="Rubik"/>
                <a:cs typeface="Rubik"/>
                <a:sym typeface="Rubik"/>
              </a:rPr>
              <a:t>En resumen...</a:t>
            </a:r>
            <a:endParaRPr b="1" i="0" sz="24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E1446D"/>
                </a:solidFill>
                <a:latin typeface="Rubik"/>
                <a:ea typeface="Rubik"/>
                <a:cs typeface="Rubik"/>
                <a:sym typeface="Rubik"/>
              </a:rPr>
              <a:t>Impureza Gini</a:t>
            </a:r>
            <a:r>
              <a:rPr b="0" i="0" lang="es" sz="1600" u="none" cap="none" strike="noStrike">
                <a:solidFill>
                  <a:srgbClr val="E1446D"/>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inicial</a:t>
            </a:r>
            <a:r>
              <a:rPr b="0" i="0" lang="es" sz="1600" u="none" cap="none" strike="noStrike">
                <a:solidFill>
                  <a:srgbClr val="434343"/>
                </a:solidFill>
                <a:latin typeface="Rubik"/>
                <a:ea typeface="Rubik"/>
                <a:cs typeface="Rubik"/>
                <a:sym typeface="Rubik"/>
              </a:rPr>
              <a:t> de la muestra.</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Calculamos la </a:t>
            </a:r>
            <a:r>
              <a:rPr b="1" i="0" lang="es" sz="1600" u="none" cap="none" strike="noStrike">
                <a:solidFill>
                  <a:srgbClr val="434343"/>
                </a:solidFill>
                <a:latin typeface="Rubik"/>
                <a:ea typeface="Rubik"/>
                <a:cs typeface="Rubik"/>
                <a:sym typeface="Rubik"/>
              </a:rPr>
              <a:t>Impureza Gini</a:t>
            </a:r>
            <a:r>
              <a:rPr b="0" i="0" lang="es" sz="1600" u="none" cap="none" strike="noStrike">
                <a:solidFill>
                  <a:srgbClr val="434343"/>
                </a:solidFill>
                <a:latin typeface="Rubik"/>
                <a:ea typeface="Rubik"/>
                <a:cs typeface="Rubik"/>
                <a:sym typeface="Rubik"/>
              </a:rPr>
              <a:t> luego de hacer cada pregunta. Para ellos, hacemos un </a:t>
            </a:r>
            <a:r>
              <a:rPr b="1" i="0" lang="es" sz="1600" u="none" cap="none" strike="noStrike">
                <a:solidFill>
                  <a:srgbClr val="E1446D"/>
                </a:solidFill>
                <a:latin typeface="Rubik"/>
                <a:ea typeface="Rubik"/>
                <a:cs typeface="Rubik"/>
                <a:sym typeface="Rubik"/>
              </a:rPr>
              <a:t>promedio</a:t>
            </a:r>
            <a:r>
              <a:rPr b="1" i="0" lang="es" sz="1600" u="none" cap="none" strike="noStrike">
                <a:solidFill>
                  <a:srgbClr val="434343"/>
                </a:solidFill>
                <a:latin typeface="Rubik"/>
                <a:ea typeface="Rubik"/>
                <a:cs typeface="Rubik"/>
                <a:sym typeface="Rubik"/>
              </a:rPr>
              <a:t> </a:t>
            </a:r>
            <a:r>
              <a:rPr b="1" i="0" lang="es" sz="1600" u="none" cap="none" strike="noStrike">
                <a:solidFill>
                  <a:srgbClr val="E1446D"/>
                </a:solidFill>
                <a:latin typeface="Rubik"/>
                <a:ea typeface="Rubik"/>
                <a:cs typeface="Rubik"/>
                <a:sym typeface="Rubik"/>
              </a:rPr>
              <a:t>ponderado</a:t>
            </a:r>
            <a:r>
              <a:rPr b="0" i="0" lang="es" sz="1600" u="none" cap="none" strike="noStrike">
                <a:solidFill>
                  <a:srgbClr val="434343"/>
                </a:solidFill>
                <a:latin typeface="Rubik"/>
                <a:ea typeface="Rubik"/>
                <a:cs typeface="Rubik"/>
                <a:sym typeface="Rubik"/>
              </a:rPr>
              <a:t> de las impurezas resultantes en cada </a:t>
            </a:r>
            <a:r>
              <a:rPr b="1" i="0" lang="es" sz="1600" u="none" cap="none" strike="noStrike">
                <a:solidFill>
                  <a:srgbClr val="E1446D"/>
                </a:solidFill>
                <a:latin typeface="Rubik"/>
                <a:ea typeface="Rubik"/>
                <a:cs typeface="Rubik"/>
                <a:sym typeface="Rubik"/>
              </a:rPr>
              <a:t>hoja</a:t>
            </a:r>
            <a:r>
              <a:rPr b="0" i="0" lang="es" sz="1600" u="none" cap="none" strike="noStrike">
                <a:solidFill>
                  <a:srgbClr val="434343"/>
                </a:solidFill>
                <a:latin typeface="Rubik"/>
                <a:ea typeface="Rubik"/>
                <a:cs typeface="Rubik"/>
                <a:sym typeface="Rubik"/>
              </a:rPr>
              <a:t>, por pregunta.</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Elegimos el atributo con </a:t>
            </a:r>
            <a:r>
              <a:rPr b="1" i="0" lang="es" sz="1600" u="none" cap="none" strike="noStrike">
                <a:solidFill>
                  <a:srgbClr val="E1446D"/>
                </a:solidFill>
                <a:latin typeface="Rubik"/>
                <a:ea typeface="Rubik"/>
                <a:cs typeface="Rubik"/>
                <a:sym typeface="Rubik"/>
              </a:rPr>
              <a:t>mayor reducción de impureza</a:t>
            </a:r>
            <a:r>
              <a:rPr b="0" i="0" lang="es" sz="1600" u="none" cap="none" strike="noStrike">
                <a:solidFill>
                  <a:srgbClr val="434343"/>
                </a:solidFill>
                <a:latin typeface="Rubik"/>
                <a:ea typeface="Rubik"/>
                <a:cs typeface="Rubik"/>
                <a:sym typeface="Rubik"/>
              </a:rPr>
              <a:t> (Ganancia Gini).</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1000"/>
              </a:spcBef>
              <a:spcAft>
                <a:spcPts val="1000"/>
              </a:spcAft>
              <a:buClr>
                <a:srgbClr val="434343"/>
              </a:buClr>
              <a:buSzPts val="1600"/>
              <a:buFont typeface="Rubik"/>
              <a:buAutoNum type="arabicPeriod"/>
            </a:pPr>
            <a:r>
              <a:rPr b="0" i="0" lang="es" sz="1600" u="none" cap="none" strike="noStrike">
                <a:solidFill>
                  <a:srgbClr val="434343"/>
                </a:solidFill>
                <a:latin typeface="Rubik"/>
                <a:ea typeface="Rubik"/>
                <a:cs typeface="Rubik"/>
                <a:sym typeface="Rubik"/>
              </a:rPr>
              <a:t>Si consideramos que las instancias ya están clasificadas suficientemente bien, FIN. Si no, seguimos construyendo el árbol de forma iterativa, tomando como muestra inicial la muestra de cada hoja y realizando los pasos 1 - 4.</a:t>
            </a:r>
            <a:endParaRPr b="0" i="0" sz="1600" u="none" cap="none" strike="noStrike">
              <a:solidFill>
                <a:srgbClr val="434343"/>
              </a:solidFill>
              <a:latin typeface="Rubik"/>
              <a:ea typeface="Rubik"/>
              <a:cs typeface="Rubik"/>
              <a:sym typeface="Rubi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35"/>
          <p:cNvSpPr txBox="1"/>
          <p:nvPr/>
        </p:nvSpPr>
        <p:spPr>
          <a:xfrm>
            <a:off x="1327950" y="1588775"/>
            <a:ext cx="7308600" cy="30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Rubik"/>
                <a:ea typeface="Rubik"/>
                <a:cs typeface="Rubik"/>
                <a:sym typeface="Rubik"/>
              </a:rPr>
              <a:t>Entropía/ganancia de información </a:t>
            </a:r>
            <a:r>
              <a:rPr b="0" i="0" lang="es" sz="1400" u="none" cap="none" strike="noStrike">
                <a:solidFill>
                  <a:srgbClr val="434343"/>
                </a:solidFill>
                <a:latin typeface="Rubik"/>
                <a:ea typeface="Rubik"/>
                <a:cs typeface="Rubik"/>
                <a:sym typeface="Rubik"/>
              </a:rPr>
              <a:t>es otro criterio que podemos utilizar para medir el grado de impureza de una muestra y elegir el atributo que más la reduce. Conceptualmente es MUY parecido.</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150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
        <p:nvSpPr>
          <p:cNvPr id="957" name="Google Shape;957;p35"/>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Árboles: Algunos comentarios</a:t>
            </a:r>
            <a:endParaRPr/>
          </a:p>
        </p:txBody>
      </p:sp>
      <p:sp>
        <p:nvSpPr>
          <p:cNvPr id="958" name="Google Shape;958;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59" name="Google Shape;959;p35"/>
          <p:cNvSpPr txBox="1"/>
          <p:nvPr/>
        </p:nvSpPr>
        <p:spPr>
          <a:xfrm>
            <a:off x="958050" y="1397450"/>
            <a:ext cx="4461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1.</a:t>
            </a:r>
            <a:endParaRPr b="0" i="0" sz="3200" u="none" cap="none" strike="noStrike">
              <a:solidFill>
                <a:srgbClr val="E1446D"/>
              </a:solidFill>
              <a:latin typeface="Rubik Light"/>
              <a:ea typeface="Rubik Light"/>
              <a:cs typeface="Rubik Light"/>
              <a:sym typeface="Rubik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6"/>
          <p:cNvSpPr txBox="1"/>
          <p:nvPr/>
        </p:nvSpPr>
        <p:spPr>
          <a:xfrm>
            <a:off x="1327950" y="1588775"/>
            <a:ext cx="7308600" cy="30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Rubik"/>
                <a:ea typeface="Rubik"/>
                <a:cs typeface="Rubik"/>
                <a:sym typeface="Rubik"/>
              </a:rPr>
              <a:t>Entropía/ganancia de información </a:t>
            </a:r>
            <a:r>
              <a:rPr b="0" i="0" lang="es" sz="1400" u="none" cap="none" strike="noStrike">
                <a:solidFill>
                  <a:srgbClr val="434343"/>
                </a:solidFill>
                <a:latin typeface="Rubik"/>
                <a:ea typeface="Rubik"/>
                <a:cs typeface="Rubik"/>
                <a:sym typeface="Rubik"/>
              </a:rPr>
              <a:t>es otro criterio que podemos utilizar para medir el grado de impureza de una muestra y elegir el atributo que más la reduce. Conceptualmente es MUY parecido.</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1500"/>
              </a:spcAft>
              <a:buClr>
                <a:srgbClr val="000000"/>
              </a:buClr>
              <a:buSzPts val="1400"/>
              <a:buFont typeface="Arial"/>
              <a:buNone/>
            </a:pPr>
            <a:r>
              <a:rPr b="0" i="0" lang="es" sz="1400" u="none" cap="none" strike="noStrike">
                <a:solidFill>
                  <a:srgbClr val="434343"/>
                </a:solidFill>
                <a:latin typeface="Rubik"/>
                <a:ea typeface="Rubik"/>
                <a:cs typeface="Rubik"/>
                <a:sym typeface="Rubik"/>
              </a:rPr>
              <a:t>Existen otras métricas que se podrían utilizar, que tienen ventajas en algunas situaciones específicas (por ejemplo, </a:t>
            </a:r>
            <a:r>
              <a:rPr b="1" i="0" lang="es" sz="1400" u="none" cap="none" strike="noStrike">
                <a:solidFill>
                  <a:srgbClr val="E1446D"/>
                </a:solidFill>
                <a:latin typeface="Rubik"/>
                <a:ea typeface="Rubik"/>
                <a:cs typeface="Rubik"/>
                <a:sym typeface="Rubik"/>
              </a:rPr>
              <a:t>Gain Ratio</a:t>
            </a:r>
            <a:r>
              <a:rPr b="0" i="0" lang="es" sz="1400" u="none" cap="none" strike="noStrike">
                <a:solidFill>
                  <a:srgbClr val="434343"/>
                </a:solidFill>
                <a:latin typeface="Rubik"/>
                <a:ea typeface="Rubik"/>
                <a:cs typeface="Rubik"/>
                <a:sym typeface="Rubik"/>
              </a:rPr>
              <a:t>, que corrige la preferencia de ganancia de información por atributos con demasiados valores) .</a:t>
            </a:r>
            <a:endParaRPr b="0" i="0" sz="1400" u="none" cap="none" strike="noStrike">
              <a:solidFill>
                <a:srgbClr val="434343"/>
              </a:solidFill>
              <a:latin typeface="Rubik"/>
              <a:ea typeface="Rubik"/>
              <a:cs typeface="Rubik"/>
              <a:sym typeface="Rubik"/>
            </a:endParaRPr>
          </a:p>
        </p:txBody>
      </p:sp>
      <p:sp>
        <p:nvSpPr>
          <p:cNvPr id="965" name="Google Shape;965;p36"/>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Árboles: Algunos comentarios</a:t>
            </a:r>
            <a:endParaRPr/>
          </a:p>
        </p:txBody>
      </p:sp>
      <p:sp>
        <p:nvSpPr>
          <p:cNvPr id="966" name="Google Shape;966;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67" name="Google Shape;967;p36"/>
          <p:cNvSpPr txBox="1"/>
          <p:nvPr/>
        </p:nvSpPr>
        <p:spPr>
          <a:xfrm>
            <a:off x="958050" y="1397450"/>
            <a:ext cx="4461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1.</a:t>
            </a:r>
            <a:endParaRPr b="0" i="0" sz="3200" u="none" cap="none" strike="noStrike">
              <a:solidFill>
                <a:srgbClr val="E1446D"/>
              </a:solidFill>
              <a:latin typeface="Rubik Light"/>
              <a:ea typeface="Rubik Light"/>
              <a:cs typeface="Rubik Light"/>
              <a:sym typeface="Rubik Light"/>
            </a:endParaRPr>
          </a:p>
        </p:txBody>
      </p:sp>
      <p:sp>
        <p:nvSpPr>
          <p:cNvPr id="968" name="Google Shape;968;p36"/>
          <p:cNvSpPr txBox="1"/>
          <p:nvPr/>
        </p:nvSpPr>
        <p:spPr>
          <a:xfrm>
            <a:off x="855450" y="2219475"/>
            <a:ext cx="5487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2.</a:t>
            </a:r>
            <a:endParaRPr b="0" i="0" sz="3200" u="none" cap="none" strike="noStrike">
              <a:solidFill>
                <a:srgbClr val="E1446D"/>
              </a:solidFill>
              <a:latin typeface="Rubik Light"/>
              <a:ea typeface="Rubik Light"/>
              <a:cs typeface="Rubik Light"/>
              <a:sym typeface="Rubik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37"/>
          <p:cNvSpPr txBox="1"/>
          <p:nvPr/>
        </p:nvSpPr>
        <p:spPr>
          <a:xfrm>
            <a:off x="1327950" y="1588775"/>
            <a:ext cx="7308600" cy="30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Rubik"/>
                <a:ea typeface="Rubik"/>
                <a:cs typeface="Rubik"/>
                <a:sym typeface="Rubik"/>
              </a:rPr>
              <a:t>Entropía/ganancia de información </a:t>
            </a:r>
            <a:r>
              <a:rPr b="0" i="0" lang="es" sz="1400" u="none" cap="none" strike="noStrike">
                <a:solidFill>
                  <a:srgbClr val="434343"/>
                </a:solidFill>
                <a:latin typeface="Rubik"/>
                <a:ea typeface="Rubik"/>
                <a:cs typeface="Rubik"/>
                <a:sym typeface="Rubik"/>
              </a:rPr>
              <a:t>es otro criterio que podemos utilizar para medir el grado de impureza de una muestra y elegir el atributo que más la reduce. Conceptualmente es MUY parecido.</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Existen otras métricas que se podrían utilizar, que tienen ventajas en algunas situaciones específicas (por ejemplo, </a:t>
            </a:r>
            <a:r>
              <a:rPr b="1" i="0" lang="es" sz="1400" u="none" cap="none" strike="noStrike">
                <a:solidFill>
                  <a:srgbClr val="E1446D"/>
                </a:solidFill>
                <a:latin typeface="Rubik"/>
                <a:ea typeface="Rubik"/>
                <a:cs typeface="Rubik"/>
                <a:sym typeface="Rubik"/>
              </a:rPr>
              <a:t>Gain Ratio</a:t>
            </a:r>
            <a:r>
              <a:rPr b="0" i="0" lang="es" sz="1400" u="none" cap="none" strike="noStrike">
                <a:solidFill>
                  <a:srgbClr val="434343"/>
                </a:solidFill>
                <a:latin typeface="Rubik"/>
                <a:ea typeface="Rubik"/>
                <a:cs typeface="Rubik"/>
                <a:sym typeface="Rubik"/>
              </a:rPr>
              <a:t>, que corrige la preferencia de ganancia de información por atributos con demasiados valores)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1500"/>
              </a:spcAft>
              <a:buClr>
                <a:srgbClr val="000000"/>
              </a:buClr>
              <a:buSzPts val="1400"/>
              <a:buFont typeface="Arial"/>
              <a:buNone/>
            </a:pPr>
            <a:r>
              <a:rPr b="0" i="0" lang="es" sz="1400" u="none" cap="none" strike="noStrike">
                <a:solidFill>
                  <a:srgbClr val="434343"/>
                </a:solidFill>
                <a:latin typeface="Rubik"/>
                <a:ea typeface="Rubik"/>
                <a:cs typeface="Rubik"/>
                <a:sym typeface="Rubik"/>
              </a:rPr>
              <a:t>Nosotros aquí mostramos un ejemplo de </a:t>
            </a:r>
            <a:r>
              <a:rPr b="1" i="0" lang="es" sz="1400" u="none" cap="none" strike="noStrike">
                <a:solidFill>
                  <a:srgbClr val="434343"/>
                </a:solidFill>
                <a:latin typeface="Rubik"/>
                <a:ea typeface="Rubik"/>
                <a:cs typeface="Rubik"/>
                <a:sym typeface="Rubik"/>
              </a:rPr>
              <a:t>Clasificación Binaria</a:t>
            </a:r>
            <a:r>
              <a:rPr b="0" i="0" lang="es" sz="1400" u="none" cap="none" strike="noStrike">
                <a:solidFill>
                  <a:srgbClr val="434343"/>
                </a:solidFill>
                <a:latin typeface="Rubik"/>
                <a:ea typeface="Rubik"/>
                <a:cs typeface="Rubik"/>
                <a:sym typeface="Rubik"/>
              </a:rPr>
              <a:t> (dos clases). Los árboles generalizan muy bien a problemas multiclase y de regresión.</a:t>
            </a:r>
            <a:endParaRPr b="0" i="0" sz="1400" u="none" cap="none" strike="noStrike">
              <a:solidFill>
                <a:srgbClr val="434343"/>
              </a:solidFill>
              <a:latin typeface="Rubik"/>
              <a:ea typeface="Rubik"/>
              <a:cs typeface="Rubik"/>
              <a:sym typeface="Rubik"/>
            </a:endParaRPr>
          </a:p>
        </p:txBody>
      </p:sp>
      <p:sp>
        <p:nvSpPr>
          <p:cNvPr id="974" name="Google Shape;974;p37"/>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Árboles: Algunos comentarios</a:t>
            </a:r>
            <a:endParaRPr/>
          </a:p>
        </p:txBody>
      </p:sp>
      <p:sp>
        <p:nvSpPr>
          <p:cNvPr id="975" name="Google Shape;975;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76" name="Google Shape;976;p37"/>
          <p:cNvSpPr txBox="1"/>
          <p:nvPr/>
        </p:nvSpPr>
        <p:spPr>
          <a:xfrm>
            <a:off x="958050" y="1397450"/>
            <a:ext cx="4461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1.</a:t>
            </a:r>
            <a:endParaRPr b="0" i="0" sz="3200" u="none" cap="none" strike="noStrike">
              <a:solidFill>
                <a:srgbClr val="E1446D"/>
              </a:solidFill>
              <a:latin typeface="Rubik Light"/>
              <a:ea typeface="Rubik Light"/>
              <a:cs typeface="Rubik Light"/>
              <a:sym typeface="Rubik Light"/>
            </a:endParaRPr>
          </a:p>
        </p:txBody>
      </p:sp>
      <p:sp>
        <p:nvSpPr>
          <p:cNvPr id="977" name="Google Shape;977;p37"/>
          <p:cNvSpPr txBox="1"/>
          <p:nvPr/>
        </p:nvSpPr>
        <p:spPr>
          <a:xfrm>
            <a:off x="855450" y="2219475"/>
            <a:ext cx="5487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2.</a:t>
            </a:r>
            <a:endParaRPr b="0" i="0" sz="3200" u="none" cap="none" strike="noStrike">
              <a:solidFill>
                <a:srgbClr val="E1446D"/>
              </a:solidFill>
              <a:latin typeface="Rubik Light"/>
              <a:ea typeface="Rubik Light"/>
              <a:cs typeface="Rubik Light"/>
              <a:sym typeface="Rubik Light"/>
            </a:endParaRPr>
          </a:p>
        </p:txBody>
      </p:sp>
      <p:sp>
        <p:nvSpPr>
          <p:cNvPr id="978" name="Google Shape;978;p37"/>
          <p:cNvSpPr txBox="1"/>
          <p:nvPr/>
        </p:nvSpPr>
        <p:spPr>
          <a:xfrm>
            <a:off x="855450" y="3041500"/>
            <a:ext cx="5487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3.</a:t>
            </a:r>
            <a:endParaRPr b="0" i="0" sz="3200" u="none" cap="none" strike="noStrike">
              <a:solidFill>
                <a:srgbClr val="E1446D"/>
              </a:solidFill>
              <a:latin typeface="Rubik Light"/>
              <a:ea typeface="Rubik Light"/>
              <a:cs typeface="Rubik Light"/>
              <a:sym typeface="Rubik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254" name="Google Shape;254;p47"/>
          <p:cNvSpPr/>
          <p:nvPr/>
        </p:nvSpPr>
        <p:spPr>
          <a:xfrm>
            <a:off x="60655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7"/>
          <p:cNvSpPr/>
          <p:nvPr/>
        </p:nvSpPr>
        <p:spPr>
          <a:xfrm>
            <a:off x="5661660" y="268986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7"/>
          <p:cNvSpPr/>
          <p:nvPr/>
        </p:nvSpPr>
        <p:spPr>
          <a:xfrm>
            <a:off x="6370320" y="26060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7"/>
          <p:cNvSpPr/>
          <p:nvPr/>
        </p:nvSpPr>
        <p:spPr>
          <a:xfrm>
            <a:off x="6827520" y="24688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7"/>
          <p:cNvSpPr/>
          <p:nvPr/>
        </p:nvSpPr>
        <p:spPr>
          <a:xfrm>
            <a:off x="6202680" y="3322321"/>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7"/>
          <p:cNvSpPr/>
          <p:nvPr/>
        </p:nvSpPr>
        <p:spPr>
          <a:xfrm>
            <a:off x="7277460" y="251460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7"/>
          <p:cNvSpPr/>
          <p:nvPr/>
        </p:nvSpPr>
        <p:spPr>
          <a:xfrm>
            <a:off x="6172200" y="38328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7"/>
          <p:cNvSpPr/>
          <p:nvPr/>
        </p:nvSpPr>
        <p:spPr>
          <a:xfrm>
            <a:off x="6972300" y="29794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7"/>
          <p:cNvSpPr/>
          <p:nvPr/>
        </p:nvSpPr>
        <p:spPr>
          <a:xfrm>
            <a:off x="7109820" y="39090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7"/>
          <p:cNvSpPr/>
          <p:nvPr/>
        </p:nvSpPr>
        <p:spPr>
          <a:xfrm>
            <a:off x="7414980" y="323024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p:nvPr/>
        </p:nvSpPr>
        <p:spPr>
          <a:xfrm>
            <a:off x="6758940" y="340428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7"/>
          <p:cNvSpPr/>
          <p:nvPr/>
        </p:nvSpPr>
        <p:spPr>
          <a:xfrm>
            <a:off x="6507480" y="136193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7"/>
          <p:cNvSpPr/>
          <p:nvPr/>
        </p:nvSpPr>
        <p:spPr>
          <a:xfrm>
            <a:off x="6370320" y="184716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7"/>
          <p:cNvSpPr/>
          <p:nvPr/>
        </p:nvSpPr>
        <p:spPr>
          <a:xfrm>
            <a:off x="5928360" y="12126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7"/>
          <p:cNvSpPr/>
          <p:nvPr/>
        </p:nvSpPr>
        <p:spPr>
          <a:xfrm>
            <a:off x="6080760" y="13650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9" name="Google Shape;269;p47"/>
          <p:cNvCxnSpPr/>
          <p:nvPr/>
        </p:nvCxnSpPr>
        <p:spPr>
          <a:xfrm>
            <a:off x="4570375" y="4420400"/>
            <a:ext cx="3438000" cy="0"/>
          </a:xfrm>
          <a:prstGeom prst="straightConnector1">
            <a:avLst/>
          </a:prstGeom>
          <a:noFill/>
          <a:ln cap="flat" cmpd="sng" w="9525">
            <a:solidFill>
              <a:schemeClr val="dk2"/>
            </a:solidFill>
            <a:prstDash val="solid"/>
            <a:round/>
            <a:headEnd len="sm" w="sm" type="none"/>
            <a:tailEnd len="med" w="med" type="triangle"/>
          </a:ln>
        </p:spPr>
      </p:cxnSp>
      <p:cxnSp>
        <p:nvCxnSpPr>
          <p:cNvPr id="270" name="Google Shape;270;p47"/>
          <p:cNvCxnSpPr/>
          <p:nvPr/>
        </p:nvCxnSpPr>
        <p:spPr>
          <a:xfrm rot="10800000">
            <a:off x="4865125" y="1257250"/>
            <a:ext cx="0" cy="3395100"/>
          </a:xfrm>
          <a:prstGeom prst="straightConnector1">
            <a:avLst/>
          </a:prstGeom>
          <a:noFill/>
          <a:ln cap="flat" cmpd="sng" w="9525">
            <a:solidFill>
              <a:schemeClr val="dk2"/>
            </a:solidFill>
            <a:prstDash val="solid"/>
            <a:round/>
            <a:headEnd len="sm" w="sm" type="none"/>
            <a:tailEnd len="med" w="med" type="triangle"/>
          </a:ln>
        </p:spPr>
      </p:cxnSp>
      <p:sp>
        <p:nvSpPr>
          <p:cNvPr id="271" name="Google Shape;271;p47"/>
          <p:cNvSpPr/>
          <p:nvPr/>
        </p:nvSpPr>
        <p:spPr>
          <a:xfrm>
            <a:off x="5486445" y="29794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7"/>
          <p:cNvSpPr/>
          <p:nvPr/>
        </p:nvSpPr>
        <p:spPr>
          <a:xfrm>
            <a:off x="5082585" y="336803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7"/>
          <p:cNvSpPr/>
          <p:nvPr/>
        </p:nvSpPr>
        <p:spPr>
          <a:xfrm>
            <a:off x="5791245" y="32842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7"/>
          <p:cNvSpPr/>
          <p:nvPr/>
        </p:nvSpPr>
        <p:spPr>
          <a:xfrm>
            <a:off x="5348575" y="156935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7"/>
          <p:cNvSpPr/>
          <p:nvPr/>
        </p:nvSpPr>
        <p:spPr>
          <a:xfrm>
            <a:off x="5791255" y="1820182"/>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7"/>
          <p:cNvSpPr/>
          <p:nvPr/>
        </p:nvSpPr>
        <p:spPr>
          <a:xfrm>
            <a:off x="6750963" y="104629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7"/>
          <p:cNvSpPr/>
          <p:nvPr/>
        </p:nvSpPr>
        <p:spPr>
          <a:xfrm>
            <a:off x="7117442" y="12209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7"/>
          <p:cNvSpPr/>
          <p:nvPr/>
        </p:nvSpPr>
        <p:spPr>
          <a:xfrm>
            <a:off x="65227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7"/>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KNN - Ejemplo</a:t>
            </a:r>
            <a:endParaRPr b="0" i="0" sz="2400" u="none" cap="none" strike="noStrike">
              <a:solidFill>
                <a:srgbClr val="434343"/>
              </a:solidFill>
              <a:latin typeface="Rubik"/>
              <a:ea typeface="Rubik"/>
              <a:cs typeface="Rubik"/>
              <a:sym typeface="Rubik"/>
            </a:endParaRPr>
          </a:p>
        </p:txBody>
      </p:sp>
      <p:sp>
        <p:nvSpPr>
          <p:cNvPr id="280" name="Google Shape;280;p47"/>
          <p:cNvSpPr txBox="1"/>
          <p:nvPr/>
        </p:nvSpPr>
        <p:spPr>
          <a:xfrm>
            <a:off x="542175" y="1046300"/>
            <a:ext cx="3003600" cy="377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Dada una nueva instancia, de la cual no conocemos su clase, vamos a recurrir a sus vecinos para clasificarla.</a:t>
            </a:r>
            <a:endParaRPr b="0" i="0" sz="1800" u="none" cap="none" strike="noStrike">
              <a:solidFill>
                <a:srgbClr val="434343"/>
              </a:solidFill>
              <a:latin typeface="Rubik"/>
              <a:ea typeface="Rubik"/>
              <a:cs typeface="Rubik"/>
              <a:sym typeface="Rubik"/>
            </a:endParaRPr>
          </a:p>
        </p:txBody>
      </p:sp>
      <p:sp>
        <p:nvSpPr>
          <p:cNvPr id="281" name="Google Shape;281;p47"/>
          <p:cNvSpPr txBox="1"/>
          <p:nvPr/>
        </p:nvSpPr>
        <p:spPr>
          <a:xfrm>
            <a:off x="4752125" y="44570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1</a:t>
            </a:r>
            <a:endParaRPr b="0" i="0" sz="1600" u="none" cap="none" strike="noStrike">
              <a:solidFill>
                <a:srgbClr val="666666"/>
              </a:solidFill>
              <a:latin typeface="Rubik"/>
              <a:ea typeface="Rubik"/>
              <a:cs typeface="Rubik"/>
              <a:sym typeface="Rubik"/>
            </a:endParaRPr>
          </a:p>
        </p:txBody>
      </p:sp>
      <p:sp>
        <p:nvSpPr>
          <p:cNvPr id="282" name="Google Shape;282;p47"/>
          <p:cNvSpPr txBox="1"/>
          <p:nvPr/>
        </p:nvSpPr>
        <p:spPr>
          <a:xfrm rot="-5400000">
            <a:off x="2932250" y="27387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2</a:t>
            </a:r>
            <a:endParaRPr b="0" i="0" sz="1600" u="none" cap="none" strike="noStrike">
              <a:solidFill>
                <a:srgbClr val="666666"/>
              </a:solidFill>
              <a:latin typeface="Rubik"/>
              <a:ea typeface="Rubik"/>
              <a:cs typeface="Rubik"/>
              <a:sym typeface="Rubik"/>
            </a:endParaRPr>
          </a:p>
        </p:txBody>
      </p:sp>
      <p:sp>
        <p:nvSpPr>
          <p:cNvPr id="283" name="Google Shape;283;p47"/>
          <p:cNvSpPr/>
          <p:nvPr/>
        </p:nvSpPr>
        <p:spPr>
          <a:xfrm>
            <a:off x="7269480" y="18592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7"/>
          <p:cNvSpPr/>
          <p:nvPr/>
        </p:nvSpPr>
        <p:spPr>
          <a:xfrm>
            <a:off x="6888480" y="16306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7"/>
          <p:cNvSpPr/>
          <p:nvPr/>
        </p:nvSpPr>
        <p:spPr>
          <a:xfrm>
            <a:off x="6568370" y="1957267"/>
            <a:ext cx="137100" cy="137100"/>
          </a:xfrm>
          <a:prstGeom prst="ellipse">
            <a:avLst/>
          </a:prstGeom>
          <a:solidFill>
            <a:srgbClr val="FFFFFF"/>
          </a:solidFill>
          <a:ln cap="flat" cmpd="sng" w="9525">
            <a:solidFill>
              <a:srgbClr val="4343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7"/>
          <p:cNvSpPr txBox="1"/>
          <p:nvPr/>
        </p:nvSpPr>
        <p:spPr>
          <a:xfrm>
            <a:off x="6614102" y="1748725"/>
            <a:ext cx="548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a:t>
            </a:r>
            <a:endParaRPr b="0" i="0" sz="2400" u="none" cap="none" strike="noStrike">
              <a:solidFill>
                <a:srgbClr val="E1446D"/>
              </a:solidFill>
              <a:latin typeface="Rubik"/>
              <a:ea typeface="Rubik"/>
              <a:cs typeface="Rubik"/>
              <a:sym typeface="Rubik"/>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38"/>
          <p:cNvSpPr txBox="1"/>
          <p:nvPr/>
        </p:nvSpPr>
        <p:spPr>
          <a:xfrm>
            <a:off x="1327950" y="1588763"/>
            <a:ext cx="7308600" cy="30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Rubik"/>
                <a:ea typeface="Rubik"/>
                <a:cs typeface="Rubik"/>
                <a:sym typeface="Rubik"/>
              </a:rPr>
              <a:t>Entropía/ganancia de información</a:t>
            </a:r>
            <a:r>
              <a:rPr b="0" i="0" lang="es" sz="1400" u="none" cap="none" strike="noStrike">
                <a:solidFill>
                  <a:srgbClr val="434343"/>
                </a:solidFill>
                <a:latin typeface="Rubik"/>
                <a:ea typeface="Rubik"/>
                <a:cs typeface="Rubik"/>
                <a:sym typeface="Rubik"/>
              </a:rPr>
              <a:t> es otro criterio que podemos utilizar para medir el grado de impureza de una muestra y elegir el atributo que más la reduce. Conceptualmente es MUY parecido.</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Existen otras métricas que se podrían utilizar, que tienen ventajas en algunas situaciones específicas (por ejemplo, </a:t>
            </a:r>
            <a:r>
              <a:rPr b="1" i="0" lang="es" sz="1400" u="none" cap="none" strike="noStrike">
                <a:solidFill>
                  <a:srgbClr val="E1446D"/>
                </a:solidFill>
                <a:latin typeface="Rubik"/>
                <a:ea typeface="Rubik"/>
                <a:cs typeface="Rubik"/>
                <a:sym typeface="Rubik"/>
              </a:rPr>
              <a:t>Gain Ratio</a:t>
            </a:r>
            <a:r>
              <a:rPr b="0" i="0" lang="es" sz="1400" u="none" cap="none" strike="noStrike">
                <a:solidFill>
                  <a:srgbClr val="434343"/>
                </a:solidFill>
                <a:latin typeface="Rubik"/>
                <a:ea typeface="Rubik"/>
                <a:cs typeface="Rubik"/>
                <a:sym typeface="Rubik"/>
              </a:rPr>
              <a:t>, que corrige la preferencia de ganancia de información por atributos con demasiados valores)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Nosotros aquí mostramos un ejemplo de </a:t>
            </a:r>
            <a:r>
              <a:rPr b="1" i="0" lang="es" sz="1400" u="none" cap="none" strike="noStrike">
                <a:solidFill>
                  <a:srgbClr val="434343"/>
                </a:solidFill>
                <a:latin typeface="Rubik"/>
                <a:ea typeface="Rubik"/>
                <a:cs typeface="Rubik"/>
                <a:sym typeface="Rubik"/>
              </a:rPr>
              <a:t>Clasificación Binaria</a:t>
            </a:r>
            <a:r>
              <a:rPr b="0" i="0" lang="es" sz="1400" u="none" cap="none" strike="noStrike">
                <a:solidFill>
                  <a:srgbClr val="434343"/>
                </a:solidFill>
                <a:latin typeface="Rubik"/>
                <a:ea typeface="Rubik"/>
                <a:cs typeface="Rubik"/>
                <a:sym typeface="Rubik"/>
              </a:rPr>
              <a:t> (dos clases). Los árboles generalizan muy bien a problemas multiclase y de regresión.</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500"/>
              </a:spcBef>
              <a:spcAft>
                <a:spcPts val="1500"/>
              </a:spcAft>
              <a:buClr>
                <a:srgbClr val="000000"/>
              </a:buClr>
              <a:buSzPts val="1400"/>
              <a:buFont typeface="Arial"/>
              <a:buNone/>
            </a:pPr>
            <a:r>
              <a:rPr b="0" i="0" lang="es" sz="1400" u="none" cap="none" strike="noStrike">
                <a:solidFill>
                  <a:srgbClr val="434343"/>
                </a:solidFill>
                <a:latin typeface="Rubik"/>
                <a:ea typeface="Rubik"/>
                <a:cs typeface="Rubik"/>
                <a:sym typeface="Rubik"/>
              </a:rPr>
              <a:t>Hay mucha jerga en árboles: hojas, raíz, nodo, poda (pruning), Gini, información, profundidad, etc. Es fácil marearse.</a:t>
            </a:r>
            <a:r>
              <a:rPr b="0" i="0" lang="es" sz="1400" u="none" cap="none" strike="noStrike">
                <a:solidFill>
                  <a:srgbClr val="E1446D"/>
                </a:solidFill>
                <a:latin typeface="Rubik"/>
                <a:ea typeface="Rubik"/>
                <a:cs typeface="Rubik"/>
                <a:sym typeface="Rubik"/>
              </a:rPr>
              <a:t> </a:t>
            </a:r>
            <a:r>
              <a:rPr b="0" i="0" lang="es" sz="1400" u="sng" cap="none" strike="noStrike">
                <a:solidFill>
                  <a:srgbClr val="E1446D"/>
                </a:solidFill>
                <a:latin typeface="Rubik"/>
                <a:ea typeface="Rubik"/>
                <a:cs typeface="Rubik"/>
                <a:sym typeface="Rubik"/>
                <a:hlinkClick r:id="rId3">
                  <a:extLst>
                    <a:ext uri="{A12FA001-AC4F-418D-AE19-62706E023703}">
                      <ahyp:hlinkClr val="tx"/>
                    </a:ext>
                  </a:extLst>
                </a:hlinkClick>
              </a:rPr>
              <a:t>Este artículo </a:t>
            </a:r>
            <a:r>
              <a:rPr b="0" i="0" lang="es" sz="1400" u="none" cap="none" strike="noStrike">
                <a:solidFill>
                  <a:srgbClr val="434343"/>
                </a:solidFill>
                <a:latin typeface="Rubik"/>
                <a:ea typeface="Rubik"/>
                <a:cs typeface="Rubik"/>
                <a:sym typeface="Rubik"/>
              </a:rPr>
              <a:t>y la documentación de Scikit-Learn y, sobretodo, la práctica, les servirán para ir incorporándolos.</a:t>
            </a:r>
            <a:endParaRPr b="0" i="0" sz="1400" u="none" cap="none" strike="noStrike">
              <a:solidFill>
                <a:srgbClr val="434343"/>
              </a:solidFill>
              <a:latin typeface="Rubik"/>
              <a:ea typeface="Rubik"/>
              <a:cs typeface="Rubik"/>
              <a:sym typeface="Rubik"/>
            </a:endParaRPr>
          </a:p>
        </p:txBody>
      </p:sp>
      <p:sp>
        <p:nvSpPr>
          <p:cNvPr id="984" name="Google Shape;984;p38"/>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Árboles: Algunos comentarios</a:t>
            </a:r>
            <a:endParaRPr/>
          </a:p>
        </p:txBody>
      </p:sp>
      <p:sp>
        <p:nvSpPr>
          <p:cNvPr id="985" name="Google Shape;985;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86" name="Google Shape;986;p38"/>
          <p:cNvSpPr txBox="1"/>
          <p:nvPr/>
        </p:nvSpPr>
        <p:spPr>
          <a:xfrm>
            <a:off x="958050" y="1397450"/>
            <a:ext cx="4461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1.</a:t>
            </a:r>
            <a:endParaRPr b="0" i="0" sz="3200" u="none" cap="none" strike="noStrike">
              <a:solidFill>
                <a:srgbClr val="E1446D"/>
              </a:solidFill>
              <a:latin typeface="Rubik Light"/>
              <a:ea typeface="Rubik Light"/>
              <a:cs typeface="Rubik Light"/>
              <a:sym typeface="Rubik Light"/>
            </a:endParaRPr>
          </a:p>
        </p:txBody>
      </p:sp>
      <p:sp>
        <p:nvSpPr>
          <p:cNvPr id="987" name="Google Shape;987;p38"/>
          <p:cNvSpPr txBox="1"/>
          <p:nvPr/>
        </p:nvSpPr>
        <p:spPr>
          <a:xfrm>
            <a:off x="855450" y="2219475"/>
            <a:ext cx="5487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2.</a:t>
            </a:r>
            <a:endParaRPr b="0" i="0" sz="3200" u="none" cap="none" strike="noStrike">
              <a:solidFill>
                <a:srgbClr val="E1446D"/>
              </a:solidFill>
              <a:latin typeface="Rubik Light"/>
              <a:ea typeface="Rubik Light"/>
              <a:cs typeface="Rubik Light"/>
              <a:sym typeface="Rubik Light"/>
            </a:endParaRPr>
          </a:p>
        </p:txBody>
      </p:sp>
      <p:sp>
        <p:nvSpPr>
          <p:cNvPr id="988" name="Google Shape;988;p38"/>
          <p:cNvSpPr txBox="1"/>
          <p:nvPr/>
        </p:nvSpPr>
        <p:spPr>
          <a:xfrm>
            <a:off x="855450" y="3041500"/>
            <a:ext cx="5487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3.</a:t>
            </a:r>
            <a:endParaRPr b="0" i="0" sz="3200" u="none" cap="none" strike="noStrike">
              <a:solidFill>
                <a:srgbClr val="E1446D"/>
              </a:solidFill>
              <a:latin typeface="Rubik Light"/>
              <a:ea typeface="Rubik Light"/>
              <a:cs typeface="Rubik Light"/>
              <a:sym typeface="Rubik Light"/>
            </a:endParaRPr>
          </a:p>
        </p:txBody>
      </p:sp>
      <p:sp>
        <p:nvSpPr>
          <p:cNvPr id="989" name="Google Shape;989;p38"/>
          <p:cNvSpPr txBox="1"/>
          <p:nvPr/>
        </p:nvSpPr>
        <p:spPr>
          <a:xfrm>
            <a:off x="855450" y="3640300"/>
            <a:ext cx="548700" cy="5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s" sz="3200" u="none" cap="none" strike="noStrike">
                <a:solidFill>
                  <a:srgbClr val="E1446D"/>
                </a:solidFill>
                <a:latin typeface="Rubik Light"/>
                <a:ea typeface="Rubik Light"/>
                <a:cs typeface="Rubik Light"/>
                <a:sym typeface="Rubik Light"/>
              </a:rPr>
              <a:t>4.</a:t>
            </a:r>
            <a:endParaRPr b="0" i="0" sz="3200" u="none" cap="none" strike="noStrike">
              <a:solidFill>
                <a:srgbClr val="E1446D"/>
              </a:solidFill>
              <a:latin typeface="Rubik Light"/>
              <a:ea typeface="Rubik Light"/>
              <a:cs typeface="Rubik Light"/>
              <a:sym typeface="Rubik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9"/>
          <p:cNvSpPr txBox="1"/>
          <p:nvPr/>
        </p:nvSpPr>
        <p:spPr>
          <a:xfrm>
            <a:off x="4918075" y="2129100"/>
            <a:ext cx="3638700" cy="163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Poder de generalización relativamente bajo en muchas circunstancias.</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Desempeño inferior a modelos más modernos.</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¡Muchas implementaciones y variantes! </a:t>
            </a:r>
            <a:endParaRPr b="0" i="0" sz="1400" u="none" cap="none" strike="noStrike">
              <a:solidFill>
                <a:srgbClr val="434343"/>
              </a:solidFill>
              <a:latin typeface="Rubik"/>
              <a:ea typeface="Rubik"/>
              <a:cs typeface="Rubik"/>
              <a:sym typeface="Rubik"/>
            </a:endParaRPr>
          </a:p>
        </p:txBody>
      </p:sp>
      <p:sp>
        <p:nvSpPr>
          <p:cNvPr id="995" name="Google Shape;995;p39"/>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t>Árboles: Ventajas y desventajas</a:t>
            </a:r>
            <a:endParaRPr/>
          </a:p>
        </p:txBody>
      </p:sp>
      <p:sp>
        <p:nvSpPr>
          <p:cNvPr id="996" name="Google Shape;99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997" name="Google Shape;997;p39"/>
          <p:cNvSpPr txBox="1"/>
          <p:nvPr/>
        </p:nvSpPr>
        <p:spPr>
          <a:xfrm>
            <a:off x="613400" y="2129100"/>
            <a:ext cx="3638700" cy="163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Simple de entender, interpretar y visualizar. Esto es una gran ventaja, también, al momento de comunicar nuestro trabajo.</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Entrenamiento rápido.</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Modelo base para modelos más complejos (Random Forest, xgboost, etc.).</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¡Muchas implementaciones y variantes! </a:t>
            </a:r>
            <a:endParaRPr b="0" i="0" sz="1400" u="none" cap="none" strike="noStrike">
              <a:solidFill>
                <a:srgbClr val="434343"/>
              </a:solidFill>
              <a:latin typeface="Rubik"/>
              <a:ea typeface="Rubik"/>
              <a:cs typeface="Rubik"/>
              <a:sym typeface="Rubik"/>
            </a:endParaRPr>
          </a:p>
        </p:txBody>
      </p:sp>
      <p:sp>
        <p:nvSpPr>
          <p:cNvPr id="998" name="Google Shape;998;p39"/>
          <p:cNvSpPr txBox="1"/>
          <p:nvPr/>
        </p:nvSpPr>
        <p:spPr>
          <a:xfrm>
            <a:off x="868825" y="1477925"/>
            <a:ext cx="1216500" cy="6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s" sz="3600" u="none" cap="none" strike="noStrike">
                <a:solidFill>
                  <a:srgbClr val="000000"/>
                </a:solidFill>
                <a:latin typeface="Rubik"/>
                <a:ea typeface="Rubik"/>
                <a:cs typeface="Rubik"/>
                <a:sym typeface="Rubik"/>
              </a:rPr>
              <a:t>👍</a:t>
            </a:r>
            <a:endParaRPr b="0" i="0" sz="3600" u="none" cap="none" strike="noStrike">
              <a:solidFill>
                <a:srgbClr val="000000"/>
              </a:solidFill>
              <a:latin typeface="Rubik"/>
              <a:ea typeface="Rubik"/>
              <a:cs typeface="Rubik"/>
              <a:sym typeface="Rubik"/>
            </a:endParaRPr>
          </a:p>
        </p:txBody>
      </p:sp>
      <p:sp>
        <p:nvSpPr>
          <p:cNvPr id="999" name="Google Shape;999;p39"/>
          <p:cNvSpPr txBox="1"/>
          <p:nvPr/>
        </p:nvSpPr>
        <p:spPr>
          <a:xfrm>
            <a:off x="5056600" y="1477925"/>
            <a:ext cx="1216500" cy="6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s" sz="3600" u="none" cap="none" strike="noStrike">
                <a:solidFill>
                  <a:srgbClr val="000000"/>
                </a:solidFill>
                <a:latin typeface="Rubik"/>
                <a:ea typeface="Rubik"/>
                <a:cs typeface="Rubik"/>
                <a:sym typeface="Rubik"/>
              </a:rPr>
              <a:t>👎</a:t>
            </a:r>
            <a:endParaRPr b="0" i="0" sz="3600" u="none" cap="none" strike="noStrike">
              <a:solidFill>
                <a:srgbClr val="000000"/>
              </a:solidFill>
              <a:latin typeface="Rubik"/>
              <a:ea typeface="Rubik"/>
              <a:cs typeface="Rubik"/>
              <a:sym typeface="Rubik"/>
            </a:endParaRPr>
          </a:p>
        </p:txBody>
      </p:sp>
      <p:cxnSp>
        <p:nvCxnSpPr>
          <p:cNvPr id="1000" name="Google Shape;1000;p39"/>
          <p:cNvCxnSpPr/>
          <p:nvPr/>
        </p:nvCxnSpPr>
        <p:spPr>
          <a:xfrm>
            <a:off x="4665050" y="1514375"/>
            <a:ext cx="0" cy="3432300"/>
          </a:xfrm>
          <a:prstGeom prst="straightConnector1">
            <a:avLst/>
          </a:prstGeom>
          <a:noFill/>
          <a:ln cap="flat" cmpd="sng" w="9525">
            <a:solidFill>
              <a:srgbClr val="999999"/>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4" name="Shape 1004"/>
        <p:cNvGrpSpPr/>
        <p:nvPr/>
      </p:nvGrpSpPr>
      <p:grpSpPr>
        <a:xfrm>
          <a:off x="0" y="0"/>
          <a:ext cx="0" cy="0"/>
          <a:chOff x="0" y="0"/>
          <a:chExt cx="0" cy="0"/>
        </a:xfrm>
      </p:grpSpPr>
      <p:sp>
        <p:nvSpPr>
          <p:cNvPr id="1005" name="Google Shape;1005;p40"/>
          <p:cNvSpPr txBox="1"/>
          <p:nvPr/>
        </p:nvSpPr>
        <p:spPr>
          <a:xfrm>
            <a:off x="2434950" y="543275"/>
            <a:ext cx="5949600" cy="16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El módulo que contiene la implementación de árboles de decisión en Scikit-Learn es </a:t>
            </a:r>
            <a:r>
              <a:rPr b="0" i="1" lang="es" sz="1800" u="none" cap="none" strike="noStrike">
                <a:solidFill>
                  <a:srgbClr val="434343"/>
                </a:solidFill>
                <a:latin typeface="Rubik"/>
                <a:ea typeface="Rubik"/>
                <a:cs typeface="Rubik"/>
                <a:sym typeface="Rubik"/>
              </a:rPr>
              <a:t>tree</a:t>
            </a:r>
            <a:r>
              <a:rPr b="0" i="0" lang="es" sz="1800" u="none" cap="none" strike="noStrike">
                <a:solidFill>
                  <a:srgbClr val="434343"/>
                </a:solidFill>
                <a:latin typeface="Rubik"/>
                <a:ea typeface="Rubik"/>
                <a:cs typeface="Rubik"/>
                <a:sym typeface="Rubik"/>
              </a:rPr>
              <a:t>.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Como siempre, la </a:t>
            </a:r>
            <a:r>
              <a:rPr b="0" i="0" lang="es" sz="1800" u="sng" cap="none" strike="noStrike">
                <a:solidFill>
                  <a:srgbClr val="E1446D"/>
                </a:solidFill>
                <a:latin typeface="Rubik"/>
                <a:ea typeface="Rubik"/>
                <a:cs typeface="Rubik"/>
                <a:sym typeface="Rubik"/>
                <a:hlinkClick r:id="rId3">
                  <a:extLst>
                    <a:ext uri="{A12FA001-AC4F-418D-AE19-62706E023703}">
                      <ahyp:hlinkClr val="tx"/>
                    </a:ext>
                  </a:extLst>
                </a:hlinkClick>
              </a:rPr>
              <a:t>documentación</a:t>
            </a:r>
            <a:r>
              <a:rPr b="0" i="0" lang="es" sz="1800" u="none" cap="none" strike="noStrike">
                <a:solidFill>
                  <a:srgbClr val="434343"/>
                </a:solidFill>
                <a:latin typeface="Rubik"/>
                <a:ea typeface="Rubik"/>
                <a:cs typeface="Rubik"/>
                <a:sym typeface="Rubik"/>
              </a:rPr>
              <a:t> es muy buena.</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Sus principales clases son: </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0"/>
              </a:spcBef>
              <a:spcAft>
                <a:spcPts val="0"/>
              </a:spcAft>
              <a:buClr>
                <a:srgbClr val="000000"/>
              </a:buClr>
              <a:buSzPts val="1800"/>
              <a:buFont typeface="Rubik"/>
              <a:buChar char="-"/>
            </a:pPr>
            <a:r>
              <a:rPr b="0" i="0" lang="es" sz="1800" u="sng" cap="none" strike="noStrike">
                <a:solidFill>
                  <a:srgbClr val="E1446D"/>
                </a:solidFill>
                <a:latin typeface="Rubik"/>
                <a:ea typeface="Rubik"/>
                <a:cs typeface="Rubik"/>
                <a:sym typeface="Rubik"/>
                <a:hlinkClick r:id="rId4">
                  <a:extLst>
                    <a:ext uri="{A12FA001-AC4F-418D-AE19-62706E023703}">
                      <ahyp:hlinkClr val="tx"/>
                    </a:ext>
                  </a:extLst>
                </a:hlinkClick>
              </a:rPr>
              <a:t>DecisionTreeClassifier</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0"/>
              </a:spcBef>
              <a:spcAft>
                <a:spcPts val="0"/>
              </a:spcAft>
              <a:buClr>
                <a:srgbClr val="000000"/>
              </a:buClr>
              <a:buSzPts val="1800"/>
              <a:buFont typeface="Rubik"/>
              <a:buChar char="-"/>
            </a:pPr>
            <a:r>
              <a:rPr b="0" i="0" lang="es" sz="1800" u="sng" cap="none" strike="noStrike">
                <a:solidFill>
                  <a:srgbClr val="E1446D"/>
                </a:solidFill>
                <a:latin typeface="Rubik"/>
                <a:ea typeface="Rubik"/>
                <a:cs typeface="Rubik"/>
                <a:sym typeface="Rubik"/>
                <a:hlinkClick r:id="rId5">
                  <a:extLst>
                    <a:ext uri="{A12FA001-AC4F-418D-AE19-62706E023703}">
                      <ahyp:hlinkClr val="tx"/>
                    </a:ext>
                  </a:extLst>
                </a:hlinkClick>
              </a:rPr>
              <a:t>DecisionTreeRegressor</a:t>
            </a:r>
            <a:r>
              <a:rPr b="0" i="0" lang="es" sz="1800" u="none" cap="none" strike="noStrike">
                <a:solidFill>
                  <a:srgbClr val="E1446D"/>
                </a:solidFill>
                <a:latin typeface="Rubik"/>
                <a:ea typeface="Rubik"/>
                <a:cs typeface="Rubik"/>
                <a:sym typeface="Rubik"/>
              </a:rPr>
              <a:t> </a:t>
            </a:r>
            <a:r>
              <a:rPr b="0" i="0" lang="es" sz="1800" u="none" cap="none" strike="noStrike">
                <a:solidFill>
                  <a:srgbClr val="434343"/>
                </a:solidFill>
                <a:latin typeface="Rubik"/>
                <a:ea typeface="Rubik"/>
                <a:cs typeface="Rubik"/>
                <a:sym typeface="Rubik"/>
              </a:rPr>
              <a:t>(esta la usaremos más adelante cuando veamos regresión).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Recomendamos mirar sus atributos, métodos y ejemplos.</a:t>
            </a:r>
            <a:endParaRPr b="1" i="0" sz="1800" u="none" cap="none" strike="noStrike">
              <a:solidFill>
                <a:srgbClr val="434343"/>
              </a:solidFill>
              <a:latin typeface="Rubik"/>
              <a:ea typeface="Rubik"/>
              <a:cs typeface="Rubik"/>
              <a:sym typeface="Rubik"/>
            </a:endParaRPr>
          </a:p>
        </p:txBody>
      </p:sp>
      <p:sp>
        <p:nvSpPr>
          <p:cNvPr id="1006" name="Google Shape;1006;p40"/>
          <p:cNvSpPr txBox="1"/>
          <p:nvPr>
            <p:ph type="title"/>
          </p:nvPr>
        </p:nvSpPr>
        <p:spPr>
          <a:xfrm>
            <a:off x="239400" y="587675"/>
            <a:ext cx="15732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En Scikit-Learn</a:t>
            </a:r>
            <a:endParaRPr/>
          </a:p>
        </p:txBody>
      </p:sp>
      <p:sp>
        <p:nvSpPr>
          <p:cNvPr id="1007" name="Google Shape;100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d5d70cbe6c_0_888"/>
          <p:cNvSpPr txBox="1"/>
          <p:nvPr>
            <p:ph type="title"/>
          </p:nvPr>
        </p:nvSpPr>
        <p:spPr>
          <a:xfrm>
            <a:off x="1959550" y="3924475"/>
            <a:ext cx="5719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DATA ANALYTICS BOOTCAMP | IRONHACK</a:t>
            </a:r>
            <a:endParaRPr>
              <a:latin typeface="Montserrat"/>
              <a:ea typeface="Montserrat"/>
              <a:cs typeface="Montserrat"/>
              <a:sym typeface="Montserrat"/>
            </a:endParaRPr>
          </a:p>
        </p:txBody>
      </p:sp>
      <p:sp>
        <p:nvSpPr>
          <p:cNvPr id="1013" name="Google Shape;1013;g2d5d70cbe6c_0_888"/>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Cross Validation</a:t>
            </a:r>
            <a:endParaRPr>
              <a:latin typeface="Montserrat"/>
              <a:ea typeface="Montserrat"/>
              <a:cs typeface="Montserrat"/>
              <a:sym typeface="Montserrat"/>
            </a:endParaRPr>
          </a:p>
        </p:txBody>
      </p:sp>
      <p:pic>
        <p:nvPicPr>
          <p:cNvPr id="1014" name="Google Shape;1014;g2d5d70cbe6c_0_888"/>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2d5d70cbe6c_0_894"/>
          <p:cNvSpPr txBox="1"/>
          <p:nvPr>
            <p:ph type="title"/>
          </p:nvPr>
        </p:nvSpPr>
        <p:spPr>
          <a:xfrm>
            <a:off x="727650" y="616375"/>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Hasta ahora tenemos</a:t>
            </a:r>
            <a:endParaRPr/>
          </a:p>
        </p:txBody>
      </p:sp>
      <p:sp>
        <p:nvSpPr>
          <p:cNvPr id="1020" name="Google Shape;1020;g2d5d70cbe6c_0_8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021" name="Google Shape;1021;g2d5d70cbe6c_0_894"/>
          <p:cNvPicPr preferRelativeResize="0"/>
          <p:nvPr/>
        </p:nvPicPr>
        <p:blipFill rotWithShape="1">
          <a:blip r:embed="rId3">
            <a:alphaModFix/>
          </a:blip>
          <a:srcRect b="0" l="0" r="0" t="0"/>
          <a:stretch/>
        </p:blipFill>
        <p:spPr>
          <a:xfrm>
            <a:off x="274325" y="1899400"/>
            <a:ext cx="4059926" cy="1220275"/>
          </a:xfrm>
          <a:prstGeom prst="rect">
            <a:avLst/>
          </a:prstGeom>
          <a:noFill/>
          <a:ln>
            <a:noFill/>
          </a:ln>
        </p:spPr>
      </p:pic>
      <p:sp>
        <p:nvSpPr>
          <p:cNvPr id="1022" name="Google Shape;1022;g2d5d70cbe6c_0_894"/>
          <p:cNvSpPr txBox="1"/>
          <p:nvPr/>
        </p:nvSpPr>
        <p:spPr>
          <a:xfrm>
            <a:off x="4834950" y="2053544"/>
            <a:ext cx="1618500" cy="9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Entrenamos modelos con datos de entrenamiento</a:t>
            </a:r>
            <a:endParaRPr b="0" i="0" sz="1400" u="none" cap="none" strike="noStrike">
              <a:solidFill>
                <a:srgbClr val="434343"/>
              </a:solidFill>
              <a:latin typeface="Rubik"/>
              <a:ea typeface="Rubik"/>
              <a:cs typeface="Rubik"/>
              <a:sym typeface="Rubik"/>
            </a:endParaRPr>
          </a:p>
        </p:txBody>
      </p:sp>
      <p:sp>
        <p:nvSpPr>
          <p:cNvPr id="1023" name="Google Shape;1023;g2d5d70cbe6c_0_894"/>
          <p:cNvSpPr txBox="1"/>
          <p:nvPr/>
        </p:nvSpPr>
        <p:spPr>
          <a:xfrm>
            <a:off x="6917850" y="2097626"/>
            <a:ext cx="1618500" cy="8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Performance sobre datos de prueba</a:t>
            </a:r>
            <a:endParaRPr b="0" i="0" sz="1400" u="none" cap="none" strike="noStrike">
              <a:solidFill>
                <a:srgbClr val="434343"/>
              </a:solidFill>
              <a:latin typeface="Rubik"/>
              <a:ea typeface="Rubik"/>
              <a:cs typeface="Rubik"/>
              <a:sym typeface="Rubik"/>
            </a:endParaRPr>
          </a:p>
        </p:txBody>
      </p:sp>
      <p:cxnSp>
        <p:nvCxnSpPr>
          <p:cNvPr id="1024" name="Google Shape;1024;g2d5d70cbe6c_0_894"/>
          <p:cNvCxnSpPr/>
          <p:nvPr/>
        </p:nvCxnSpPr>
        <p:spPr>
          <a:xfrm>
            <a:off x="4381650" y="2509537"/>
            <a:ext cx="500700" cy="0"/>
          </a:xfrm>
          <a:prstGeom prst="straightConnector1">
            <a:avLst/>
          </a:prstGeom>
          <a:noFill/>
          <a:ln cap="flat" cmpd="sng" w="9525">
            <a:solidFill>
              <a:srgbClr val="434343"/>
            </a:solidFill>
            <a:prstDash val="solid"/>
            <a:round/>
            <a:headEnd len="sm" w="sm" type="none"/>
            <a:tailEnd len="med" w="med" type="triangle"/>
          </a:ln>
        </p:spPr>
      </p:cxnSp>
      <p:cxnSp>
        <p:nvCxnSpPr>
          <p:cNvPr id="1025" name="Google Shape;1025;g2d5d70cbe6c_0_894"/>
          <p:cNvCxnSpPr>
            <a:stCxn id="1022" idx="3"/>
            <a:endCxn id="1023" idx="1"/>
          </p:cNvCxnSpPr>
          <p:nvPr/>
        </p:nvCxnSpPr>
        <p:spPr>
          <a:xfrm>
            <a:off x="6453450" y="2509544"/>
            <a:ext cx="464400" cy="0"/>
          </a:xfrm>
          <a:prstGeom prst="straightConnector1">
            <a:avLst/>
          </a:prstGeom>
          <a:noFill/>
          <a:ln cap="flat" cmpd="sng" w="9525">
            <a:solidFill>
              <a:srgbClr val="434343"/>
            </a:solidFill>
            <a:prstDash val="solid"/>
            <a:round/>
            <a:headEnd len="sm" w="sm" type="none"/>
            <a:tailEnd len="med" w="med" type="triangle"/>
          </a:ln>
        </p:spPr>
      </p:cxnSp>
      <p:sp>
        <p:nvSpPr>
          <p:cNvPr id="1026" name="Google Shape;1026;g2d5d70cbe6c_0_894"/>
          <p:cNvSpPr txBox="1"/>
          <p:nvPr/>
        </p:nvSpPr>
        <p:spPr>
          <a:xfrm>
            <a:off x="727650" y="4534075"/>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a:t>
            </a:r>
            <a:r>
              <a:rPr b="0" i="0" lang="es" sz="1000" u="sng" cap="none" strike="noStrike">
                <a:solidFill>
                  <a:srgbClr val="999999"/>
                </a:solidFill>
                <a:latin typeface="Rubik"/>
                <a:ea typeface="Rubik"/>
                <a:cs typeface="Rubik"/>
                <a:sym typeface="Rubik"/>
              </a:rPr>
              <a:t> </a:t>
            </a:r>
            <a:r>
              <a:rPr b="0" i="0" lang="es" sz="1000" u="sng" cap="none" strike="noStrike">
                <a:solidFill>
                  <a:srgbClr val="999999"/>
                </a:solidFill>
                <a:latin typeface="Rubik"/>
                <a:ea typeface="Rubik"/>
                <a:cs typeface="Rubik"/>
                <a:sym typeface="Rubik"/>
                <a:hlinkClick r:id="rId4">
                  <a:extLst>
                    <a:ext uri="{A12FA001-AC4F-418D-AE19-62706E023703}">
                      <ahyp:hlinkClr val="tx"/>
                    </a:ext>
                  </a:extLst>
                </a:hlinkClick>
              </a:rPr>
              <a:t>https://es.wikipedia.org/wiki/Validaci%C3%B3n_cruzada</a:t>
            </a:r>
            <a:endParaRPr b="0" i="0" sz="1000" u="sng" cap="none" strike="noStrike">
              <a:solidFill>
                <a:srgbClr val="999999"/>
              </a:solidFill>
              <a:latin typeface="Rubik"/>
              <a:ea typeface="Rubik"/>
              <a:cs typeface="Rubik"/>
              <a:sym typeface="Rubik"/>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g2d5d70cbe6c_0_9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32" name="Google Shape;1032;g2d5d70cbe6c_0_905"/>
          <p:cNvSpPr txBox="1"/>
          <p:nvPr/>
        </p:nvSpPr>
        <p:spPr>
          <a:xfrm>
            <a:off x="936750" y="955475"/>
            <a:ext cx="7511700" cy="18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Light"/>
                <a:ea typeface="Rubik Light"/>
                <a:cs typeface="Rubik Light"/>
                <a:sym typeface="Rubik Light"/>
              </a:rPr>
              <a:t>El objetivo de la validación cruzada es obtener una evaluación de performance de nuestro modelo que sea independiente de la partición en entrenamiento y prueba de los datos.</a:t>
            </a:r>
            <a:endParaRPr b="0" i="0" sz="30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g2d5d70cbe6c_0_9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38" name="Google Shape;1038;g2d5d70cbe6c_0_910"/>
          <p:cNvSpPr txBox="1"/>
          <p:nvPr/>
        </p:nvSpPr>
        <p:spPr>
          <a:xfrm>
            <a:off x="936750" y="955475"/>
            <a:ext cx="7511700" cy="18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rgbClr val="434343"/>
                </a:solidFill>
                <a:latin typeface="Rubik Light"/>
                <a:ea typeface="Rubik Light"/>
                <a:cs typeface="Rubik Light"/>
                <a:sym typeface="Rubik Light"/>
              </a:rPr>
              <a:t>¿Y cómo lo hacemos?</a:t>
            </a:r>
            <a:endParaRPr b="0" i="0" sz="3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434343"/>
              </a:solidFill>
              <a:latin typeface="Rubik Light"/>
              <a:ea typeface="Rubik Light"/>
              <a:cs typeface="Rubik Light"/>
              <a:sym typeface="Rubik Light"/>
            </a:endParaRPr>
          </a:p>
        </p:txBody>
      </p:sp>
      <p:pic>
        <p:nvPicPr>
          <p:cNvPr id="1039" name="Google Shape;1039;g2d5d70cbe6c_0_910"/>
          <p:cNvPicPr preferRelativeResize="0"/>
          <p:nvPr/>
        </p:nvPicPr>
        <p:blipFill rotWithShape="1">
          <a:blip r:embed="rId3">
            <a:alphaModFix/>
          </a:blip>
          <a:srcRect b="0" l="24610" r="24605" t="0"/>
          <a:stretch/>
        </p:blipFill>
        <p:spPr>
          <a:xfrm>
            <a:off x="2787325" y="2132300"/>
            <a:ext cx="1647000" cy="1641000"/>
          </a:xfrm>
          <a:prstGeom prst="ellipse">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g2d5d70cbe6c_0_9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45" name="Google Shape;1045;g2d5d70cbe6c_0_916"/>
          <p:cNvSpPr txBox="1"/>
          <p:nvPr/>
        </p:nvSpPr>
        <p:spPr>
          <a:xfrm>
            <a:off x="936750" y="288725"/>
            <a:ext cx="7511700" cy="6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rgbClr val="434343"/>
                </a:solidFill>
                <a:latin typeface="Rubik Light"/>
                <a:ea typeface="Rubik Light"/>
                <a:cs typeface="Rubik Light"/>
                <a:sym typeface="Rubik Light"/>
              </a:rPr>
              <a:t>¡Haciendo muchas particiones!</a:t>
            </a:r>
            <a:endParaRPr b="0" i="0" sz="3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434343"/>
              </a:solidFill>
              <a:latin typeface="Rubik Light"/>
              <a:ea typeface="Rubik Light"/>
              <a:cs typeface="Rubik Light"/>
              <a:sym typeface="Rubik Light"/>
            </a:endParaRPr>
          </a:p>
        </p:txBody>
      </p:sp>
      <p:pic>
        <p:nvPicPr>
          <p:cNvPr id="1046" name="Google Shape;1046;g2d5d70cbe6c_0_916"/>
          <p:cNvPicPr preferRelativeResize="0"/>
          <p:nvPr/>
        </p:nvPicPr>
        <p:blipFill rotWithShape="1">
          <a:blip r:embed="rId3">
            <a:alphaModFix/>
          </a:blip>
          <a:srcRect b="2830" l="1685" r="1424" t="2830"/>
          <a:stretch/>
        </p:blipFill>
        <p:spPr>
          <a:xfrm>
            <a:off x="1078800" y="1174725"/>
            <a:ext cx="3947574" cy="2925124"/>
          </a:xfrm>
          <a:prstGeom prst="rect">
            <a:avLst/>
          </a:prstGeom>
          <a:noFill/>
          <a:ln>
            <a:noFill/>
          </a:ln>
        </p:spPr>
      </p:pic>
      <p:sp>
        <p:nvSpPr>
          <p:cNvPr id="1047" name="Google Shape;1047;g2d5d70cbe6c_0_916"/>
          <p:cNvSpPr txBox="1"/>
          <p:nvPr/>
        </p:nvSpPr>
        <p:spPr>
          <a:xfrm>
            <a:off x="727650" y="4534075"/>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a:t>
            </a:r>
            <a:r>
              <a:rPr b="0" i="0" lang="es" sz="1000" u="sng" cap="none" strike="noStrike">
                <a:solidFill>
                  <a:srgbClr val="999999"/>
                </a:solidFill>
                <a:latin typeface="Rubik"/>
                <a:ea typeface="Rubik"/>
                <a:cs typeface="Rubik"/>
                <a:sym typeface="Rubik"/>
              </a:rPr>
              <a:t> https://es.wikipedia.org/wiki/Validaci%C3%B3n_cruzada</a:t>
            </a:r>
            <a:endParaRPr b="0" i="0" sz="1000" u="sng" cap="none" strike="noStrike">
              <a:solidFill>
                <a:srgbClr val="999999"/>
              </a:solidFill>
              <a:latin typeface="Rubik"/>
              <a:ea typeface="Rubik"/>
              <a:cs typeface="Rubik"/>
              <a:sym typeface="Rubik"/>
            </a:endParaRPr>
          </a:p>
        </p:txBody>
      </p:sp>
      <p:sp>
        <p:nvSpPr>
          <p:cNvPr id="1048" name="Google Shape;1048;g2d5d70cbe6c_0_916"/>
          <p:cNvSpPr txBox="1"/>
          <p:nvPr/>
        </p:nvSpPr>
        <p:spPr>
          <a:xfrm>
            <a:off x="5657575" y="2054013"/>
            <a:ext cx="2899200" cy="12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E1446D"/>
                </a:solidFill>
                <a:latin typeface="Rubik"/>
                <a:ea typeface="Rubik"/>
                <a:cs typeface="Rubik"/>
                <a:sym typeface="Rubik"/>
              </a:rPr>
              <a:t>De esta forma, esperamos que la medida de performance sea independiente de la partición de los datos</a:t>
            </a:r>
            <a:endParaRPr b="0" i="0" sz="1800" u="none" cap="none" strike="noStrike">
              <a:solidFill>
                <a:srgbClr val="E1446D"/>
              </a:solidFill>
              <a:latin typeface="Rubik"/>
              <a:ea typeface="Rubik"/>
              <a:cs typeface="Rubik"/>
              <a:sym typeface="Rubik"/>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2d5d70cbe6c_0_924"/>
          <p:cNvSpPr txBox="1"/>
          <p:nvPr/>
        </p:nvSpPr>
        <p:spPr>
          <a:xfrm>
            <a:off x="4973175" y="2703321"/>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3</a:t>
            </a:r>
            <a:endParaRPr b="0" i="0" sz="1400" u="none" cap="none" strike="noStrike">
              <a:solidFill>
                <a:srgbClr val="434343"/>
              </a:solidFill>
              <a:latin typeface="Rubik"/>
              <a:ea typeface="Rubik"/>
              <a:cs typeface="Rubik"/>
              <a:sym typeface="Rubik"/>
            </a:endParaRPr>
          </a:p>
        </p:txBody>
      </p:sp>
      <p:sp>
        <p:nvSpPr>
          <p:cNvPr id="1054" name="Google Shape;1054;g2d5d70cbe6c_0_9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055" name="Google Shape;1055;g2d5d70cbe6c_0_924"/>
          <p:cNvPicPr preferRelativeResize="0"/>
          <p:nvPr/>
        </p:nvPicPr>
        <p:blipFill rotWithShape="1">
          <a:blip r:embed="rId3">
            <a:alphaModFix/>
          </a:blip>
          <a:srcRect b="3389" l="2239" r="2057" t="4757"/>
          <a:stretch/>
        </p:blipFill>
        <p:spPr>
          <a:xfrm>
            <a:off x="560925" y="1682750"/>
            <a:ext cx="4106326" cy="1962800"/>
          </a:xfrm>
          <a:prstGeom prst="rect">
            <a:avLst/>
          </a:prstGeom>
          <a:noFill/>
          <a:ln>
            <a:noFill/>
          </a:ln>
        </p:spPr>
      </p:pic>
      <p:sp>
        <p:nvSpPr>
          <p:cNvPr id="1056" name="Google Shape;1056;g2d5d70cbe6c_0_924"/>
          <p:cNvSpPr txBox="1"/>
          <p:nvPr/>
        </p:nvSpPr>
        <p:spPr>
          <a:xfrm>
            <a:off x="727650" y="848375"/>
            <a:ext cx="6605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Existen diferentes técnicas de validación cruzada.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La más conocida común es k-fold Cross Validation:</a:t>
            </a:r>
            <a:endParaRPr b="0" i="0" sz="1400" u="none" cap="none" strike="noStrike">
              <a:solidFill>
                <a:srgbClr val="434343"/>
              </a:solidFill>
              <a:latin typeface="Rubik"/>
              <a:ea typeface="Rubik"/>
              <a:cs typeface="Rubik"/>
              <a:sym typeface="Rubik"/>
            </a:endParaRPr>
          </a:p>
        </p:txBody>
      </p:sp>
      <p:sp>
        <p:nvSpPr>
          <p:cNvPr id="1057" name="Google Shape;1057;g2d5d70cbe6c_0_924"/>
          <p:cNvSpPr txBox="1"/>
          <p:nvPr/>
        </p:nvSpPr>
        <p:spPr>
          <a:xfrm>
            <a:off x="4973175" y="1924038"/>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1</a:t>
            </a:r>
            <a:endParaRPr b="0" i="0" sz="1400" u="none" cap="none" strike="noStrike">
              <a:solidFill>
                <a:srgbClr val="434343"/>
              </a:solidFill>
              <a:latin typeface="Rubik"/>
              <a:ea typeface="Rubik"/>
              <a:cs typeface="Rubik"/>
              <a:sym typeface="Rubik"/>
            </a:endParaRPr>
          </a:p>
        </p:txBody>
      </p:sp>
      <p:sp>
        <p:nvSpPr>
          <p:cNvPr id="1058" name="Google Shape;1058;g2d5d70cbe6c_0_924"/>
          <p:cNvSpPr/>
          <p:nvPr/>
        </p:nvSpPr>
        <p:spPr>
          <a:xfrm>
            <a:off x="7701150" y="1910338"/>
            <a:ext cx="288000" cy="1735200"/>
          </a:xfrm>
          <a:prstGeom prst="rightBrace">
            <a:avLst>
              <a:gd fmla="val 76197" name="adj1"/>
              <a:gd fmla="val 50000" name="adj2"/>
            </a:avLst>
          </a:prstGeom>
          <a:noFill/>
          <a:ln cap="flat" cmpd="sng" w="9525">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2d5d70cbe6c_0_924"/>
          <p:cNvSpPr txBox="1"/>
          <p:nvPr/>
        </p:nvSpPr>
        <p:spPr>
          <a:xfrm>
            <a:off x="8074000" y="2566288"/>
            <a:ext cx="11271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E1446D"/>
                </a:solidFill>
                <a:latin typeface="Rubik"/>
                <a:ea typeface="Rubik"/>
                <a:cs typeface="Rubik"/>
                <a:sym typeface="Rubik"/>
              </a:rPr>
              <a:t>Promedio</a:t>
            </a:r>
            <a:endParaRPr b="0" i="0" sz="1400" u="none" cap="none" strike="noStrike">
              <a:solidFill>
                <a:srgbClr val="E1446D"/>
              </a:solidFill>
              <a:latin typeface="Rubik"/>
              <a:ea typeface="Rubik"/>
              <a:cs typeface="Rubik"/>
              <a:sym typeface="Rubik"/>
            </a:endParaRPr>
          </a:p>
        </p:txBody>
      </p:sp>
      <p:sp>
        <p:nvSpPr>
          <p:cNvPr id="1060" name="Google Shape;1060;g2d5d70cbe6c_0_924"/>
          <p:cNvSpPr txBox="1"/>
          <p:nvPr/>
        </p:nvSpPr>
        <p:spPr>
          <a:xfrm>
            <a:off x="4973175" y="2313679"/>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2</a:t>
            </a:r>
            <a:endParaRPr b="0" i="0" sz="1400" u="none" cap="none" strike="noStrike">
              <a:solidFill>
                <a:srgbClr val="434343"/>
              </a:solidFill>
              <a:latin typeface="Rubik"/>
              <a:ea typeface="Rubik"/>
              <a:cs typeface="Rubik"/>
              <a:sym typeface="Rubik"/>
            </a:endParaRPr>
          </a:p>
        </p:txBody>
      </p:sp>
      <p:sp>
        <p:nvSpPr>
          <p:cNvPr id="1061" name="Google Shape;1061;g2d5d70cbe6c_0_924"/>
          <p:cNvSpPr txBox="1"/>
          <p:nvPr/>
        </p:nvSpPr>
        <p:spPr>
          <a:xfrm>
            <a:off x="4973175" y="3092963"/>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k = 4</a:t>
            </a:r>
            <a:endParaRPr b="0" i="0" sz="1400" u="none" cap="none" strike="noStrike">
              <a:solidFill>
                <a:srgbClr val="434343"/>
              </a:solidFill>
              <a:latin typeface="Rubik"/>
              <a:ea typeface="Rubik"/>
              <a:cs typeface="Rubik"/>
              <a:sym typeface="Rubik"/>
            </a:endParaRPr>
          </a:p>
        </p:txBody>
      </p:sp>
      <p:sp>
        <p:nvSpPr>
          <p:cNvPr id="1062" name="Google Shape;1062;g2d5d70cbe6c_0_924"/>
          <p:cNvSpPr txBox="1"/>
          <p:nvPr>
            <p:ph idx="4294967295" type="title"/>
          </p:nvPr>
        </p:nvSpPr>
        <p:spPr>
          <a:xfrm>
            <a:off x="645875" y="233800"/>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rgbClr val="E1446D"/>
                </a:solidFill>
              </a:rPr>
              <a:t>k-fold Cross Validation</a:t>
            </a:r>
            <a:endParaRPr>
              <a:solidFill>
                <a:srgbClr val="E1446D"/>
              </a:solidFill>
            </a:endParaRPr>
          </a:p>
        </p:txBody>
      </p:sp>
      <p:sp>
        <p:nvSpPr>
          <p:cNvPr id="1063" name="Google Shape;1063;g2d5d70cbe6c_0_924"/>
          <p:cNvSpPr txBox="1"/>
          <p:nvPr/>
        </p:nvSpPr>
        <p:spPr>
          <a:xfrm>
            <a:off x="727650" y="4768300"/>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 </a:t>
            </a:r>
            <a:r>
              <a:rPr b="0" i="0" lang="es" sz="1000" u="sng" cap="none" strike="noStrike">
                <a:solidFill>
                  <a:srgbClr val="999999"/>
                </a:solidFill>
                <a:latin typeface="Rubik"/>
                <a:ea typeface="Rubik"/>
                <a:cs typeface="Rubik"/>
                <a:sym typeface="Rubik"/>
                <a:hlinkClick r:id="rId4">
                  <a:extLst>
                    <a:ext uri="{A12FA001-AC4F-418D-AE19-62706E023703}">
                      <ahyp:hlinkClr val="tx"/>
                    </a:ext>
                  </a:extLst>
                </a:hlinkClick>
              </a:rPr>
              <a:t>https://es.wikipedia.org/wiki/Validaci%C3%B3n_cruzada</a:t>
            </a:r>
            <a:endParaRPr b="0" i="0" sz="1000" u="none" cap="none" strike="noStrike">
              <a:solidFill>
                <a:srgbClr val="999999"/>
              </a:solidFill>
              <a:latin typeface="Rubik"/>
              <a:ea typeface="Rubik"/>
              <a:cs typeface="Rubik"/>
              <a:sym typeface="Rubik"/>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g2d5d70cbe6c_0_938"/>
          <p:cNvSpPr txBox="1"/>
          <p:nvPr/>
        </p:nvSpPr>
        <p:spPr>
          <a:xfrm>
            <a:off x="4973175" y="2703321"/>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3</a:t>
            </a:r>
            <a:endParaRPr b="0" i="0" sz="1400" u="none" cap="none" strike="noStrike">
              <a:solidFill>
                <a:srgbClr val="434343"/>
              </a:solidFill>
              <a:latin typeface="Rubik"/>
              <a:ea typeface="Rubik"/>
              <a:cs typeface="Rubik"/>
              <a:sym typeface="Rubik"/>
            </a:endParaRPr>
          </a:p>
        </p:txBody>
      </p:sp>
      <p:sp>
        <p:nvSpPr>
          <p:cNvPr id="1069" name="Google Shape;1069;g2d5d70cbe6c_0_9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70" name="Google Shape;1070;g2d5d70cbe6c_0_938"/>
          <p:cNvSpPr txBox="1"/>
          <p:nvPr/>
        </p:nvSpPr>
        <p:spPr>
          <a:xfrm>
            <a:off x="727650" y="848375"/>
            <a:ext cx="6605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Existen diferentes técnicas de validación cruzada.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La más conocida común es k-fold Cross Validation</a:t>
            </a:r>
            <a:endParaRPr b="0" i="0" sz="1400" u="none" cap="none" strike="noStrike">
              <a:solidFill>
                <a:srgbClr val="434343"/>
              </a:solidFill>
              <a:latin typeface="Rubik"/>
              <a:ea typeface="Rubik"/>
              <a:cs typeface="Rubik"/>
              <a:sym typeface="Rubik"/>
            </a:endParaRPr>
          </a:p>
        </p:txBody>
      </p:sp>
      <p:sp>
        <p:nvSpPr>
          <p:cNvPr id="1071" name="Google Shape;1071;g2d5d70cbe6c_0_938"/>
          <p:cNvSpPr txBox="1"/>
          <p:nvPr/>
        </p:nvSpPr>
        <p:spPr>
          <a:xfrm>
            <a:off x="4973175" y="1924038"/>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1</a:t>
            </a:r>
            <a:endParaRPr b="0" i="0" sz="1400" u="none" cap="none" strike="noStrike">
              <a:solidFill>
                <a:srgbClr val="434343"/>
              </a:solidFill>
              <a:latin typeface="Rubik"/>
              <a:ea typeface="Rubik"/>
              <a:cs typeface="Rubik"/>
              <a:sym typeface="Rubik"/>
            </a:endParaRPr>
          </a:p>
        </p:txBody>
      </p:sp>
      <p:sp>
        <p:nvSpPr>
          <p:cNvPr id="1072" name="Google Shape;1072;g2d5d70cbe6c_0_938"/>
          <p:cNvSpPr/>
          <p:nvPr/>
        </p:nvSpPr>
        <p:spPr>
          <a:xfrm>
            <a:off x="7701150" y="1910338"/>
            <a:ext cx="288000" cy="1735200"/>
          </a:xfrm>
          <a:prstGeom prst="rightBrace">
            <a:avLst>
              <a:gd fmla="val 76197" name="adj1"/>
              <a:gd fmla="val 50000" name="adj2"/>
            </a:avLst>
          </a:prstGeom>
          <a:noFill/>
          <a:ln cap="flat" cmpd="sng" w="9525">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2d5d70cbe6c_0_938"/>
          <p:cNvSpPr txBox="1"/>
          <p:nvPr/>
        </p:nvSpPr>
        <p:spPr>
          <a:xfrm>
            <a:off x="8074000" y="2566288"/>
            <a:ext cx="11271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E1446D"/>
                </a:solidFill>
                <a:latin typeface="Rubik"/>
                <a:ea typeface="Rubik"/>
                <a:cs typeface="Rubik"/>
                <a:sym typeface="Rubik"/>
              </a:rPr>
              <a:t>Promedio</a:t>
            </a:r>
            <a:endParaRPr b="0" i="0" sz="1400" u="none" cap="none" strike="noStrike">
              <a:solidFill>
                <a:srgbClr val="E1446D"/>
              </a:solidFill>
              <a:latin typeface="Rubik"/>
              <a:ea typeface="Rubik"/>
              <a:cs typeface="Rubik"/>
              <a:sym typeface="Rubik"/>
            </a:endParaRPr>
          </a:p>
        </p:txBody>
      </p:sp>
      <p:sp>
        <p:nvSpPr>
          <p:cNvPr id="1074" name="Google Shape;1074;g2d5d70cbe6c_0_938"/>
          <p:cNvSpPr txBox="1"/>
          <p:nvPr/>
        </p:nvSpPr>
        <p:spPr>
          <a:xfrm>
            <a:off x="4973175" y="2313679"/>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2</a:t>
            </a:r>
            <a:endParaRPr b="0" i="0" sz="1400" u="none" cap="none" strike="noStrike">
              <a:solidFill>
                <a:srgbClr val="434343"/>
              </a:solidFill>
              <a:latin typeface="Rubik"/>
              <a:ea typeface="Rubik"/>
              <a:cs typeface="Rubik"/>
              <a:sym typeface="Rubik"/>
            </a:endParaRPr>
          </a:p>
        </p:txBody>
      </p:sp>
      <p:sp>
        <p:nvSpPr>
          <p:cNvPr id="1075" name="Google Shape;1075;g2d5d70cbe6c_0_938"/>
          <p:cNvSpPr txBox="1"/>
          <p:nvPr/>
        </p:nvSpPr>
        <p:spPr>
          <a:xfrm>
            <a:off x="4973175" y="3092963"/>
            <a:ext cx="29505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Modelo → Performance k = 4</a:t>
            </a:r>
            <a:endParaRPr b="0" i="0" sz="1400" u="none" cap="none" strike="noStrike">
              <a:solidFill>
                <a:srgbClr val="434343"/>
              </a:solidFill>
              <a:latin typeface="Rubik"/>
              <a:ea typeface="Rubik"/>
              <a:cs typeface="Rubik"/>
              <a:sym typeface="Rubik"/>
            </a:endParaRPr>
          </a:p>
        </p:txBody>
      </p:sp>
      <p:sp>
        <p:nvSpPr>
          <p:cNvPr id="1076" name="Google Shape;1076;g2d5d70cbe6c_0_938"/>
          <p:cNvSpPr txBox="1"/>
          <p:nvPr/>
        </p:nvSpPr>
        <p:spPr>
          <a:xfrm>
            <a:off x="727650" y="4023750"/>
            <a:ext cx="59250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E1446D"/>
                </a:solidFill>
                <a:latin typeface="Rubik"/>
                <a:ea typeface="Rubik"/>
                <a:cs typeface="Rubik"/>
                <a:sym typeface="Rubik"/>
              </a:rPr>
              <a:t>Notar que en k-fold CV cada dato aparece una vez en los datos de prueba y k-1 en los datos de entrenamiento.</a:t>
            </a:r>
            <a:endParaRPr b="1" i="0" sz="1600" u="none" cap="none" strike="noStrike">
              <a:solidFill>
                <a:srgbClr val="E1446D"/>
              </a:solidFill>
              <a:latin typeface="Rubik"/>
              <a:ea typeface="Rubik"/>
              <a:cs typeface="Rubik"/>
              <a:sym typeface="Rubik"/>
            </a:endParaRPr>
          </a:p>
        </p:txBody>
      </p:sp>
      <p:sp>
        <p:nvSpPr>
          <p:cNvPr id="1077" name="Google Shape;1077;g2d5d70cbe6c_0_938"/>
          <p:cNvSpPr txBox="1"/>
          <p:nvPr>
            <p:ph idx="4294967295" type="title"/>
          </p:nvPr>
        </p:nvSpPr>
        <p:spPr>
          <a:xfrm>
            <a:off x="645875" y="233800"/>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rgbClr val="E1446D"/>
                </a:solidFill>
              </a:rPr>
              <a:t>k-fold Cross Validation</a:t>
            </a:r>
            <a:endParaRPr>
              <a:solidFill>
                <a:srgbClr val="E1446D"/>
              </a:solidFill>
            </a:endParaRPr>
          </a:p>
        </p:txBody>
      </p:sp>
      <p:sp>
        <p:nvSpPr>
          <p:cNvPr id="1078" name="Google Shape;1078;g2d5d70cbe6c_0_938"/>
          <p:cNvSpPr txBox="1"/>
          <p:nvPr/>
        </p:nvSpPr>
        <p:spPr>
          <a:xfrm>
            <a:off x="727650" y="4768300"/>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 </a:t>
            </a:r>
            <a:r>
              <a:rPr b="0" i="0" lang="es" sz="1000" u="sng" cap="none" strike="noStrike">
                <a:solidFill>
                  <a:srgbClr val="999999"/>
                </a:solidFill>
                <a:latin typeface="Rubik"/>
                <a:ea typeface="Rubik"/>
                <a:cs typeface="Rubik"/>
                <a:sym typeface="Rubik"/>
                <a:hlinkClick r:id="rId3">
                  <a:extLst>
                    <a:ext uri="{A12FA001-AC4F-418D-AE19-62706E023703}">
                      <ahyp:hlinkClr val="tx"/>
                    </a:ext>
                  </a:extLst>
                </a:hlinkClick>
              </a:rPr>
              <a:t>https://es.wikipedia.org/wiki/Validaci%C3%B3n_cruzada</a:t>
            </a:r>
            <a:endParaRPr b="0" i="0" sz="1000" u="none" cap="none" strike="noStrike">
              <a:solidFill>
                <a:srgbClr val="999999"/>
              </a:solidFill>
              <a:latin typeface="Rubik"/>
              <a:ea typeface="Rubik"/>
              <a:cs typeface="Rubik"/>
              <a:sym typeface="Rubik"/>
            </a:endParaRPr>
          </a:p>
        </p:txBody>
      </p:sp>
      <p:pic>
        <p:nvPicPr>
          <p:cNvPr id="1079" name="Google Shape;1079;g2d5d70cbe6c_0_938"/>
          <p:cNvPicPr preferRelativeResize="0"/>
          <p:nvPr/>
        </p:nvPicPr>
        <p:blipFill rotWithShape="1">
          <a:blip r:embed="rId4">
            <a:alphaModFix/>
          </a:blip>
          <a:srcRect b="0" l="0" r="0" t="0"/>
          <a:stretch/>
        </p:blipFill>
        <p:spPr>
          <a:xfrm>
            <a:off x="6796575" y="4023753"/>
            <a:ext cx="1127100" cy="641195"/>
          </a:xfrm>
          <a:prstGeom prst="rect">
            <a:avLst/>
          </a:prstGeom>
          <a:noFill/>
          <a:ln>
            <a:noFill/>
          </a:ln>
        </p:spPr>
      </p:pic>
      <p:pic>
        <p:nvPicPr>
          <p:cNvPr id="1080" name="Google Shape;1080;g2d5d70cbe6c_0_938"/>
          <p:cNvPicPr preferRelativeResize="0"/>
          <p:nvPr/>
        </p:nvPicPr>
        <p:blipFill rotWithShape="1">
          <a:blip r:embed="rId5">
            <a:alphaModFix/>
          </a:blip>
          <a:srcRect b="3389" l="2239" r="2057" t="4757"/>
          <a:stretch/>
        </p:blipFill>
        <p:spPr>
          <a:xfrm>
            <a:off x="560925" y="1682750"/>
            <a:ext cx="4106326" cy="196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p:nvPr/>
        </p:nvSpPr>
        <p:spPr>
          <a:xfrm>
            <a:off x="6335164" y="1741090"/>
            <a:ext cx="612000" cy="571800"/>
          </a:xfrm>
          <a:prstGeom prst="ellipse">
            <a:avLst/>
          </a:prstGeom>
          <a:noFill/>
          <a:ln cap="flat" cmpd="sng" w="19050">
            <a:solidFill>
              <a:srgbClr val="2C2C2C"/>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2" name="Google Shape;292;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293" name="Google Shape;293;p48"/>
          <p:cNvSpPr/>
          <p:nvPr/>
        </p:nvSpPr>
        <p:spPr>
          <a:xfrm>
            <a:off x="60655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8"/>
          <p:cNvSpPr/>
          <p:nvPr/>
        </p:nvSpPr>
        <p:spPr>
          <a:xfrm>
            <a:off x="5661660" y="268986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8"/>
          <p:cNvSpPr/>
          <p:nvPr/>
        </p:nvSpPr>
        <p:spPr>
          <a:xfrm>
            <a:off x="6370320" y="26060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8"/>
          <p:cNvSpPr/>
          <p:nvPr/>
        </p:nvSpPr>
        <p:spPr>
          <a:xfrm>
            <a:off x="6827520" y="24688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8"/>
          <p:cNvSpPr/>
          <p:nvPr/>
        </p:nvSpPr>
        <p:spPr>
          <a:xfrm>
            <a:off x="6202680" y="3322321"/>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8"/>
          <p:cNvSpPr/>
          <p:nvPr/>
        </p:nvSpPr>
        <p:spPr>
          <a:xfrm>
            <a:off x="7277460" y="251460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8"/>
          <p:cNvSpPr/>
          <p:nvPr/>
        </p:nvSpPr>
        <p:spPr>
          <a:xfrm>
            <a:off x="6172200" y="38328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8"/>
          <p:cNvSpPr/>
          <p:nvPr/>
        </p:nvSpPr>
        <p:spPr>
          <a:xfrm>
            <a:off x="6972300" y="29794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8"/>
          <p:cNvSpPr/>
          <p:nvPr/>
        </p:nvSpPr>
        <p:spPr>
          <a:xfrm>
            <a:off x="7109820" y="39090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8"/>
          <p:cNvSpPr/>
          <p:nvPr/>
        </p:nvSpPr>
        <p:spPr>
          <a:xfrm>
            <a:off x="7414980" y="323024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8"/>
          <p:cNvSpPr/>
          <p:nvPr/>
        </p:nvSpPr>
        <p:spPr>
          <a:xfrm>
            <a:off x="6758940" y="340428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8"/>
          <p:cNvSpPr/>
          <p:nvPr/>
        </p:nvSpPr>
        <p:spPr>
          <a:xfrm>
            <a:off x="6507480" y="136193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8"/>
          <p:cNvSpPr/>
          <p:nvPr/>
        </p:nvSpPr>
        <p:spPr>
          <a:xfrm>
            <a:off x="6370320" y="184716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8"/>
          <p:cNvSpPr/>
          <p:nvPr/>
        </p:nvSpPr>
        <p:spPr>
          <a:xfrm>
            <a:off x="5928360" y="12126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8"/>
          <p:cNvSpPr/>
          <p:nvPr/>
        </p:nvSpPr>
        <p:spPr>
          <a:xfrm>
            <a:off x="6080760" y="13650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p48"/>
          <p:cNvCxnSpPr/>
          <p:nvPr/>
        </p:nvCxnSpPr>
        <p:spPr>
          <a:xfrm>
            <a:off x="4570375" y="4420400"/>
            <a:ext cx="3438000" cy="0"/>
          </a:xfrm>
          <a:prstGeom prst="straightConnector1">
            <a:avLst/>
          </a:prstGeom>
          <a:noFill/>
          <a:ln cap="flat" cmpd="sng" w="9525">
            <a:solidFill>
              <a:schemeClr val="dk2"/>
            </a:solidFill>
            <a:prstDash val="solid"/>
            <a:round/>
            <a:headEnd len="sm" w="sm" type="none"/>
            <a:tailEnd len="med" w="med" type="triangle"/>
          </a:ln>
        </p:spPr>
      </p:cxnSp>
      <p:cxnSp>
        <p:nvCxnSpPr>
          <p:cNvPr id="309" name="Google Shape;309;p48"/>
          <p:cNvCxnSpPr/>
          <p:nvPr/>
        </p:nvCxnSpPr>
        <p:spPr>
          <a:xfrm rot="10800000">
            <a:off x="4865125" y="1257250"/>
            <a:ext cx="0" cy="3395100"/>
          </a:xfrm>
          <a:prstGeom prst="straightConnector1">
            <a:avLst/>
          </a:prstGeom>
          <a:noFill/>
          <a:ln cap="flat" cmpd="sng" w="9525">
            <a:solidFill>
              <a:schemeClr val="dk2"/>
            </a:solidFill>
            <a:prstDash val="solid"/>
            <a:round/>
            <a:headEnd len="sm" w="sm" type="none"/>
            <a:tailEnd len="med" w="med" type="triangle"/>
          </a:ln>
        </p:spPr>
      </p:cxnSp>
      <p:sp>
        <p:nvSpPr>
          <p:cNvPr id="310" name="Google Shape;310;p48"/>
          <p:cNvSpPr/>
          <p:nvPr/>
        </p:nvSpPr>
        <p:spPr>
          <a:xfrm>
            <a:off x="5486445" y="29794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8"/>
          <p:cNvSpPr/>
          <p:nvPr/>
        </p:nvSpPr>
        <p:spPr>
          <a:xfrm>
            <a:off x="5082585" y="336803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8"/>
          <p:cNvSpPr/>
          <p:nvPr/>
        </p:nvSpPr>
        <p:spPr>
          <a:xfrm>
            <a:off x="5791245" y="32842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8"/>
          <p:cNvSpPr/>
          <p:nvPr/>
        </p:nvSpPr>
        <p:spPr>
          <a:xfrm>
            <a:off x="5348575" y="156935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8"/>
          <p:cNvSpPr/>
          <p:nvPr/>
        </p:nvSpPr>
        <p:spPr>
          <a:xfrm>
            <a:off x="5791255" y="1820182"/>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8"/>
          <p:cNvSpPr/>
          <p:nvPr/>
        </p:nvSpPr>
        <p:spPr>
          <a:xfrm>
            <a:off x="6750963" y="104629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8"/>
          <p:cNvSpPr/>
          <p:nvPr/>
        </p:nvSpPr>
        <p:spPr>
          <a:xfrm>
            <a:off x="7117442" y="12209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8"/>
          <p:cNvSpPr/>
          <p:nvPr/>
        </p:nvSpPr>
        <p:spPr>
          <a:xfrm>
            <a:off x="65227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8"/>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KNN - Ejemplo</a:t>
            </a:r>
            <a:endParaRPr b="0" i="0" sz="2400" u="none" cap="none" strike="noStrike">
              <a:solidFill>
                <a:srgbClr val="434343"/>
              </a:solidFill>
              <a:latin typeface="Rubik"/>
              <a:ea typeface="Rubik"/>
              <a:cs typeface="Rubik"/>
              <a:sym typeface="Rubik"/>
            </a:endParaRPr>
          </a:p>
        </p:txBody>
      </p:sp>
      <p:sp>
        <p:nvSpPr>
          <p:cNvPr id="319" name="Google Shape;319;p48"/>
          <p:cNvSpPr txBox="1"/>
          <p:nvPr/>
        </p:nvSpPr>
        <p:spPr>
          <a:xfrm>
            <a:off x="542175" y="1046300"/>
            <a:ext cx="3438000" cy="24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434343"/>
                </a:solidFill>
                <a:latin typeface="Rubik"/>
                <a:ea typeface="Rubik"/>
                <a:cs typeface="Rubik"/>
                <a:sym typeface="Rubik"/>
              </a:rPr>
              <a:t>¿Por K en nombre del algoritmo? </a:t>
            </a:r>
            <a:endParaRPr b="0" i="0" sz="1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434343"/>
                </a:solidFill>
                <a:latin typeface="Rubik"/>
                <a:ea typeface="Rubik"/>
                <a:cs typeface="Rubik"/>
                <a:sym typeface="Rubik"/>
              </a:rPr>
              <a:t>K es el número de vecinos</a:t>
            </a:r>
            <a:r>
              <a:rPr b="0" i="0" lang="es" sz="1600" u="none" cap="none" strike="noStrike">
                <a:solidFill>
                  <a:srgbClr val="434343"/>
                </a:solidFill>
                <a:latin typeface="Rubik"/>
                <a:ea typeface="Rubik"/>
                <a:cs typeface="Rubik"/>
                <a:sym typeface="Rubik"/>
              </a:rPr>
              <a:t> que miramos para saber la clase de nuestra nueva instancia.</a:t>
            </a:r>
            <a:endParaRPr b="0" i="0" sz="1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434343"/>
                </a:solidFill>
                <a:latin typeface="Rubik"/>
                <a:ea typeface="Rubik"/>
                <a:cs typeface="Rubik"/>
                <a:sym typeface="Rubik"/>
              </a:rPr>
              <a:t>Si tomamos </a:t>
            </a:r>
            <a:r>
              <a:rPr b="1" i="0" lang="es" sz="1600" u="none" cap="none" strike="noStrike">
                <a:solidFill>
                  <a:srgbClr val="434343"/>
                </a:solidFill>
                <a:latin typeface="Rubik"/>
                <a:ea typeface="Rubik"/>
                <a:cs typeface="Rubik"/>
                <a:sym typeface="Rubik"/>
              </a:rPr>
              <a:t>K=1</a:t>
            </a:r>
            <a:r>
              <a:rPr b="0" i="0" lang="es" sz="1600" u="none" cap="none" strike="noStrike">
                <a:solidFill>
                  <a:srgbClr val="434343"/>
                </a:solidFill>
                <a:latin typeface="Rubik"/>
                <a:ea typeface="Rubik"/>
                <a:cs typeface="Rubik"/>
                <a:sym typeface="Rubik"/>
              </a:rPr>
              <a:t>, solo miraremos al vecino más cercano.</a:t>
            </a:r>
            <a:endParaRPr b="0" i="0" sz="1600" u="none" cap="none" strike="noStrike">
              <a:solidFill>
                <a:srgbClr val="434343"/>
              </a:solidFill>
              <a:latin typeface="Rubik"/>
              <a:ea typeface="Rubik"/>
              <a:cs typeface="Rubik"/>
              <a:sym typeface="Rubik"/>
            </a:endParaRPr>
          </a:p>
        </p:txBody>
      </p:sp>
      <p:sp>
        <p:nvSpPr>
          <p:cNvPr id="320" name="Google Shape;320;p48"/>
          <p:cNvSpPr txBox="1"/>
          <p:nvPr/>
        </p:nvSpPr>
        <p:spPr>
          <a:xfrm>
            <a:off x="4752125" y="44570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1</a:t>
            </a:r>
            <a:endParaRPr b="0" i="0" sz="1600" u="none" cap="none" strike="noStrike">
              <a:solidFill>
                <a:srgbClr val="666666"/>
              </a:solidFill>
              <a:latin typeface="Rubik"/>
              <a:ea typeface="Rubik"/>
              <a:cs typeface="Rubik"/>
              <a:sym typeface="Rubik"/>
            </a:endParaRPr>
          </a:p>
        </p:txBody>
      </p:sp>
      <p:sp>
        <p:nvSpPr>
          <p:cNvPr id="321" name="Google Shape;321;p48"/>
          <p:cNvSpPr txBox="1"/>
          <p:nvPr/>
        </p:nvSpPr>
        <p:spPr>
          <a:xfrm rot="-5400000">
            <a:off x="2932250" y="27387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2</a:t>
            </a:r>
            <a:endParaRPr b="0" i="0" sz="1600" u="none" cap="none" strike="noStrike">
              <a:solidFill>
                <a:srgbClr val="666666"/>
              </a:solidFill>
              <a:latin typeface="Rubik"/>
              <a:ea typeface="Rubik"/>
              <a:cs typeface="Rubik"/>
              <a:sym typeface="Rubik"/>
            </a:endParaRPr>
          </a:p>
        </p:txBody>
      </p:sp>
      <p:sp>
        <p:nvSpPr>
          <p:cNvPr id="322" name="Google Shape;322;p48"/>
          <p:cNvSpPr/>
          <p:nvPr/>
        </p:nvSpPr>
        <p:spPr>
          <a:xfrm>
            <a:off x="7269480" y="18592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8"/>
          <p:cNvSpPr/>
          <p:nvPr/>
        </p:nvSpPr>
        <p:spPr>
          <a:xfrm>
            <a:off x="6888480" y="16306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8"/>
          <p:cNvSpPr/>
          <p:nvPr/>
        </p:nvSpPr>
        <p:spPr>
          <a:xfrm>
            <a:off x="6568370" y="1957267"/>
            <a:ext cx="137100" cy="137100"/>
          </a:xfrm>
          <a:prstGeom prst="ellipse">
            <a:avLst/>
          </a:prstGeom>
          <a:solidFill>
            <a:srgbClr val="FFFFFF"/>
          </a:solidFill>
          <a:ln cap="flat" cmpd="sng" w="9525">
            <a:solidFill>
              <a:srgbClr val="4343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8"/>
          <p:cNvSpPr txBox="1"/>
          <p:nvPr/>
        </p:nvSpPr>
        <p:spPr>
          <a:xfrm>
            <a:off x="5916500" y="1500575"/>
            <a:ext cx="651900" cy="27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Rubik"/>
                <a:ea typeface="Rubik"/>
                <a:cs typeface="Rubik"/>
                <a:sym typeface="Rubik"/>
              </a:rPr>
              <a:t>k = 1</a:t>
            </a:r>
            <a:endParaRPr b="1" i="0" sz="1400" u="none" cap="none" strike="noStrike">
              <a:solidFill>
                <a:srgbClr val="000000"/>
              </a:solidFill>
              <a:latin typeface="Rubik"/>
              <a:ea typeface="Rubik"/>
              <a:cs typeface="Rubik"/>
              <a:sym typeface="Rubik"/>
            </a:endParaRPr>
          </a:p>
        </p:txBody>
      </p:sp>
      <p:cxnSp>
        <p:nvCxnSpPr>
          <p:cNvPr id="326" name="Google Shape;326;p48"/>
          <p:cNvCxnSpPr/>
          <p:nvPr/>
        </p:nvCxnSpPr>
        <p:spPr>
          <a:xfrm>
            <a:off x="1803950" y="3303200"/>
            <a:ext cx="0" cy="626100"/>
          </a:xfrm>
          <a:prstGeom prst="straightConnector1">
            <a:avLst/>
          </a:prstGeom>
          <a:noFill/>
          <a:ln cap="flat" cmpd="sng" w="9525">
            <a:solidFill>
              <a:srgbClr val="434343"/>
            </a:solidFill>
            <a:prstDash val="solid"/>
            <a:round/>
            <a:headEnd len="sm" w="sm" type="none"/>
            <a:tailEnd len="med" w="med" type="stealth"/>
          </a:ln>
        </p:spPr>
      </p:cxnSp>
      <p:sp>
        <p:nvSpPr>
          <p:cNvPr id="327" name="Google Shape;327;p48"/>
          <p:cNvSpPr txBox="1"/>
          <p:nvPr/>
        </p:nvSpPr>
        <p:spPr>
          <a:xfrm>
            <a:off x="1240552" y="4071975"/>
            <a:ext cx="11268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GRIS</a:t>
            </a:r>
            <a:endParaRPr b="0" i="0" sz="2400" u="none" cap="none" strike="noStrike">
              <a:solidFill>
                <a:srgbClr val="434343"/>
              </a:solidFill>
              <a:latin typeface="Rubik"/>
              <a:ea typeface="Rubik"/>
              <a:cs typeface="Rubik"/>
              <a:sym typeface="Rubik"/>
            </a:endParaRPr>
          </a:p>
        </p:txBody>
      </p:sp>
      <p:sp>
        <p:nvSpPr>
          <p:cNvPr id="328" name="Google Shape;328;p48"/>
          <p:cNvSpPr/>
          <p:nvPr/>
        </p:nvSpPr>
        <p:spPr>
          <a:xfrm>
            <a:off x="960652" y="4199597"/>
            <a:ext cx="279900" cy="2799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2d5d70cbe6c_0_954"/>
          <p:cNvSpPr txBox="1"/>
          <p:nvPr/>
        </p:nvSpPr>
        <p:spPr>
          <a:xfrm>
            <a:off x="727650" y="1039275"/>
            <a:ext cx="7661100" cy="2889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Font typeface="Rubik Light"/>
              <a:buAutoNum type="arabicParenR"/>
            </a:pPr>
            <a:r>
              <a:rPr b="0" i="0" lang="es" sz="1600" u="none" cap="none" strike="noStrike">
                <a:solidFill>
                  <a:srgbClr val="434343"/>
                </a:solidFill>
                <a:latin typeface="Rubik Light"/>
                <a:ea typeface="Rubik Light"/>
                <a:cs typeface="Rubik Light"/>
                <a:sym typeface="Rubik Light"/>
              </a:rPr>
              <a:t>Desordenar los datos</a:t>
            </a:r>
            <a:endParaRPr b="0"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1000"/>
              </a:spcBef>
              <a:spcAft>
                <a:spcPts val="0"/>
              </a:spcAft>
              <a:buClr>
                <a:srgbClr val="434343"/>
              </a:buClr>
              <a:buSzPts val="1600"/>
              <a:buFont typeface="Rubik Light"/>
              <a:buAutoNum type="arabicParenR"/>
            </a:pPr>
            <a:r>
              <a:rPr b="0" i="0" lang="es" sz="1600" u="none" cap="none" strike="noStrike">
                <a:solidFill>
                  <a:srgbClr val="434343"/>
                </a:solidFill>
                <a:latin typeface="Rubik Light"/>
                <a:ea typeface="Rubik Light"/>
                <a:cs typeface="Rubik Light"/>
                <a:sym typeface="Rubik Light"/>
              </a:rPr>
              <a:t>Separar en K folds (muestras) del mismo tamaño</a:t>
            </a:r>
            <a:endParaRPr b="0"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1000"/>
              </a:spcBef>
              <a:spcAft>
                <a:spcPts val="0"/>
              </a:spcAft>
              <a:buClr>
                <a:srgbClr val="434343"/>
              </a:buClr>
              <a:buSzPts val="1600"/>
              <a:buFont typeface="Rubik Light"/>
              <a:buAutoNum type="arabicParenR"/>
            </a:pPr>
            <a:r>
              <a:rPr b="0" i="0" lang="es" sz="1600" u="none" cap="none" strike="noStrike">
                <a:solidFill>
                  <a:srgbClr val="434343"/>
                </a:solidFill>
                <a:latin typeface="Rubik Light"/>
                <a:ea typeface="Rubik Light"/>
                <a:cs typeface="Rubik Light"/>
                <a:sym typeface="Rubik Light"/>
              </a:rPr>
              <a:t>Para cada fold que separamos:</a:t>
            </a:r>
            <a:endParaRPr b="0" i="0" sz="1600" u="none" cap="none" strike="noStrike">
              <a:solidFill>
                <a:srgbClr val="434343"/>
              </a:solidFill>
              <a:latin typeface="Rubik Light"/>
              <a:ea typeface="Rubik Light"/>
              <a:cs typeface="Rubik Light"/>
              <a:sym typeface="Rubik Light"/>
            </a:endParaRPr>
          </a:p>
          <a:p>
            <a:pPr indent="-330200" lvl="1" marL="914400" marR="0" rtl="0" algn="l">
              <a:lnSpc>
                <a:spcPct val="100000"/>
              </a:lnSpc>
              <a:spcBef>
                <a:spcPts val="0"/>
              </a:spcBef>
              <a:spcAft>
                <a:spcPts val="0"/>
              </a:spcAft>
              <a:buClr>
                <a:srgbClr val="434343"/>
              </a:buClr>
              <a:buSzPts val="1600"/>
              <a:buFont typeface="Rubik Light"/>
              <a:buAutoNum type="alphaLcParenR"/>
            </a:pPr>
            <a:r>
              <a:rPr b="0" i="0" lang="es" sz="1600" u="none" cap="none" strike="noStrike">
                <a:solidFill>
                  <a:srgbClr val="434343"/>
                </a:solidFill>
                <a:latin typeface="Rubik Light"/>
                <a:ea typeface="Rubik Light"/>
                <a:cs typeface="Rubik Light"/>
                <a:sym typeface="Rubik Light"/>
              </a:rPr>
              <a:t>Elegir la fold como Test set, y las K-1 folds restantes como Train set. </a:t>
            </a:r>
            <a:endParaRPr b="0" i="0" sz="1600" u="none" cap="none" strike="noStrike">
              <a:solidFill>
                <a:srgbClr val="434343"/>
              </a:solidFill>
              <a:latin typeface="Rubik Light"/>
              <a:ea typeface="Rubik Light"/>
              <a:cs typeface="Rubik Light"/>
              <a:sym typeface="Rubik Light"/>
            </a:endParaRPr>
          </a:p>
          <a:p>
            <a:pPr indent="-330200" lvl="1" marL="914400" marR="0" rtl="0" algn="l">
              <a:lnSpc>
                <a:spcPct val="100000"/>
              </a:lnSpc>
              <a:spcBef>
                <a:spcPts val="0"/>
              </a:spcBef>
              <a:spcAft>
                <a:spcPts val="0"/>
              </a:spcAft>
              <a:buClr>
                <a:srgbClr val="434343"/>
              </a:buClr>
              <a:buSzPts val="1600"/>
              <a:buFont typeface="Rubik Light"/>
              <a:buAutoNum type="alphaLcParenR"/>
            </a:pPr>
            <a:r>
              <a:rPr b="0" i="0" lang="es" sz="1600" u="none" cap="none" strike="noStrike">
                <a:solidFill>
                  <a:srgbClr val="434343"/>
                </a:solidFill>
                <a:latin typeface="Rubik Light"/>
                <a:ea typeface="Rubik Light"/>
                <a:cs typeface="Rubik Light"/>
                <a:sym typeface="Rubik Light"/>
              </a:rPr>
              <a:t>Entrenar y evaluar el modelo. </a:t>
            </a:r>
            <a:endParaRPr b="0" i="0" sz="1600" u="none" cap="none" strike="noStrike">
              <a:solidFill>
                <a:srgbClr val="434343"/>
              </a:solidFill>
              <a:latin typeface="Rubik Light"/>
              <a:ea typeface="Rubik Light"/>
              <a:cs typeface="Rubik Light"/>
              <a:sym typeface="Rubik Light"/>
            </a:endParaRPr>
          </a:p>
          <a:p>
            <a:pPr indent="-330200" lvl="1" marL="914400" marR="0" rtl="0" algn="l">
              <a:lnSpc>
                <a:spcPct val="100000"/>
              </a:lnSpc>
              <a:spcBef>
                <a:spcPts val="0"/>
              </a:spcBef>
              <a:spcAft>
                <a:spcPts val="0"/>
              </a:spcAft>
              <a:buClr>
                <a:srgbClr val="434343"/>
              </a:buClr>
              <a:buSzPts val="1600"/>
              <a:buFont typeface="Rubik Light"/>
              <a:buAutoNum type="alphaLcParenR"/>
            </a:pPr>
            <a:r>
              <a:rPr b="0" i="0" lang="es" sz="1600" u="none" cap="none" strike="noStrike">
                <a:solidFill>
                  <a:srgbClr val="434343"/>
                </a:solidFill>
                <a:latin typeface="Rubik Light"/>
                <a:ea typeface="Rubik Light"/>
                <a:cs typeface="Rubik Light"/>
                <a:sym typeface="Rubik Light"/>
              </a:rPr>
              <a:t>Guardar el resultado de la evaluación y descartar el modelo.</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0"/>
              </a:spcAft>
              <a:buClr>
                <a:srgbClr val="000000"/>
              </a:buClr>
              <a:buSzPts val="1600"/>
              <a:buFont typeface="Arial"/>
              <a:buNone/>
            </a:pPr>
            <a:r>
              <a:rPr b="0" i="0" lang="es" sz="1600" u="none" cap="none" strike="noStrike">
                <a:solidFill>
                  <a:srgbClr val="434343"/>
                </a:solidFill>
                <a:latin typeface="Rubik Light"/>
                <a:ea typeface="Rubik Light"/>
                <a:cs typeface="Rubik Light"/>
                <a:sym typeface="Rubik Light"/>
              </a:rPr>
              <a:t>  4)   Obtener una medida de performance del modelo como el promedio de las K evaluaciones obtenidas en (3). También es una buena práctica incluir una medida de la varianza de las métricas obtenidas</a:t>
            </a:r>
            <a:r>
              <a:rPr b="1" i="0" lang="es" sz="1600" u="none" cap="none" strike="noStrike">
                <a:solidFill>
                  <a:srgbClr val="E1446D"/>
                </a:solidFill>
                <a:latin typeface="Rubik"/>
                <a:ea typeface="Rubik"/>
                <a:cs typeface="Rubik"/>
                <a:sym typeface="Rubik"/>
              </a:rPr>
              <a:t> (¿Por qué?).</a:t>
            </a:r>
            <a:endParaRPr b="1" i="0" sz="16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
        <p:nvSpPr>
          <p:cNvPr id="1086" name="Google Shape;1086;g2d5d70cbe6c_0_9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87" name="Google Shape;1087;g2d5d70cbe6c_0_954"/>
          <p:cNvSpPr txBox="1"/>
          <p:nvPr>
            <p:ph idx="4294967295" type="title"/>
          </p:nvPr>
        </p:nvSpPr>
        <p:spPr>
          <a:xfrm>
            <a:off x="645875" y="233800"/>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rgbClr val="E1446D"/>
                </a:solidFill>
              </a:rPr>
              <a:t>k-fold Cross Validation</a:t>
            </a:r>
            <a:endParaRPr>
              <a:solidFill>
                <a:srgbClr val="E1446D"/>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2d5d70cbe6c_0_960"/>
          <p:cNvSpPr txBox="1"/>
          <p:nvPr/>
        </p:nvSpPr>
        <p:spPr>
          <a:xfrm>
            <a:off x="727650" y="1039275"/>
            <a:ext cx="7661100" cy="2889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Font typeface="Rubik Light"/>
              <a:buAutoNum type="arabicParenR"/>
            </a:pPr>
            <a:r>
              <a:rPr b="0" i="0" lang="es" sz="1600" u="none" cap="none" strike="noStrike">
                <a:solidFill>
                  <a:srgbClr val="434343"/>
                </a:solidFill>
                <a:latin typeface="Rubik Light"/>
                <a:ea typeface="Rubik Light"/>
                <a:cs typeface="Rubik Light"/>
                <a:sym typeface="Rubik Light"/>
              </a:rPr>
              <a:t>Desordenar los datos</a:t>
            </a:r>
            <a:endParaRPr b="0"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1000"/>
              </a:spcBef>
              <a:spcAft>
                <a:spcPts val="0"/>
              </a:spcAft>
              <a:buClr>
                <a:srgbClr val="434343"/>
              </a:buClr>
              <a:buSzPts val="1600"/>
              <a:buFont typeface="Rubik Light"/>
              <a:buAutoNum type="arabicParenR"/>
            </a:pPr>
            <a:r>
              <a:rPr b="0" i="0" lang="es" sz="1600" u="none" cap="none" strike="noStrike">
                <a:solidFill>
                  <a:srgbClr val="434343"/>
                </a:solidFill>
                <a:latin typeface="Rubik Light"/>
                <a:ea typeface="Rubik Light"/>
                <a:cs typeface="Rubik Light"/>
                <a:sym typeface="Rubik Light"/>
              </a:rPr>
              <a:t>Separar en K folds (muestras) del mismo tamaño</a:t>
            </a:r>
            <a:endParaRPr b="0"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1000"/>
              </a:spcBef>
              <a:spcAft>
                <a:spcPts val="0"/>
              </a:spcAft>
              <a:buClr>
                <a:srgbClr val="434343"/>
              </a:buClr>
              <a:buSzPts val="1600"/>
              <a:buFont typeface="Rubik Light"/>
              <a:buAutoNum type="arabicParenR"/>
            </a:pPr>
            <a:r>
              <a:rPr b="0" i="0" lang="es" sz="1600" u="none" cap="none" strike="noStrike">
                <a:solidFill>
                  <a:srgbClr val="434343"/>
                </a:solidFill>
                <a:latin typeface="Rubik Light"/>
                <a:ea typeface="Rubik Light"/>
                <a:cs typeface="Rubik Light"/>
                <a:sym typeface="Rubik Light"/>
              </a:rPr>
              <a:t>Para cada fold que separamos:</a:t>
            </a:r>
            <a:endParaRPr b="0" i="0" sz="1600" u="none" cap="none" strike="noStrike">
              <a:solidFill>
                <a:srgbClr val="434343"/>
              </a:solidFill>
              <a:latin typeface="Rubik Light"/>
              <a:ea typeface="Rubik Light"/>
              <a:cs typeface="Rubik Light"/>
              <a:sym typeface="Rubik Light"/>
            </a:endParaRPr>
          </a:p>
          <a:p>
            <a:pPr indent="-330200" lvl="1" marL="914400" marR="0" rtl="0" algn="l">
              <a:lnSpc>
                <a:spcPct val="100000"/>
              </a:lnSpc>
              <a:spcBef>
                <a:spcPts val="0"/>
              </a:spcBef>
              <a:spcAft>
                <a:spcPts val="0"/>
              </a:spcAft>
              <a:buClr>
                <a:srgbClr val="434343"/>
              </a:buClr>
              <a:buSzPts val="1600"/>
              <a:buFont typeface="Rubik Light"/>
              <a:buAutoNum type="alphaLcParenR"/>
            </a:pPr>
            <a:r>
              <a:rPr b="0" i="0" lang="es" sz="1600" u="none" cap="none" strike="noStrike">
                <a:solidFill>
                  <a:srgbClr val="434343"/>
                </a:solidFill>
                <a:latin typeface="Rubik Light"/>
                <a:ea typeface="Rubik Light"/>
                <a:cs typeface="Rubik Light"/>
                <a:sym typeface="Rubik Light"/>
              </a:rPr>
              <a:t>Elegir la fold como Test set, y las K-1 folds restantes como Train set. </a:t>
            </a:r>
            <a:endParaRPr b="0" i="0" sz="1600" u="none" cap="none" strike="noStrike">
              <a:solidFill>
                <a:srgbClr val="434343"/>
              </a:solidFill>
              <a:latin typeface="Rubik Light"/>
              <a:ea typeface="Rubik Light"/>
              <a:cs typeface="Rubik Light"/>
              <a:sym typeface="Rubik Light"/>
            </a:endParaRPr>
          </a:p>
          <a:p>
            <a:pPr indent="-330200" lvl="1" marL="914400" marR="0" rtl="0" algn="l">
              <a:lnSpc>
                <a:spcPct val="100000"/>
              </a:lnSpc>
              <a:spcBef>
                <a:spcPts val="0"/>
              </a:spcBef>
              <a:spcAft>
                <a:spcPts val="0"/>
              </a:spcAft>
              <a:buClr>
                <a:srgbClr val="434343"/>
              </a:buClr>
              <a:buSzPts val="1600"/>
              <a:buFont typeface="Rubik Light"/>
              <a:buAutoNum type="alphaLcParenR"/>
            </a:pPr>
            <a:r>
              <a:rPr b="0" i="0" lang="es" sz="1600" u="none" cap="none" strike="noStrike">
                <a:solidFill>
                  <a:srgbClr val="434343"/>
                </a:solidFill>
                <a:latin typeface="Rubik Light"/>
                <a:ea typeface="Rubik Light"/>
                <a:cs typeface="Rubik Light"/>
                <a:sym typeface="Rubik Light"/>
              </a:rPr>
              <a:t>Entrenar y evaluar el modelo. </a:t>
            </a:r>
            <a:endParaRPr b="0" i="0" sz="1600" u="none" cap="none" strike="noStrike">
              <a:solidFill>
                <a:srgbClr val="434343"/>
              </a:solidFill>
              <a:latin typeface="Rubik Light"/>
              <a:ea typeface="Rubik Light"/>
              <a:cs typeface="Rubik Light"/>
              <a:sym typeface="Rubik Light"/>
            </a:endParaRPr>
          </a:p>
          <a:p>
            <a:pPr indent="-330200" lvl="1" marL="914400" marR="0" rtl="0" algn="l">
              <a:lnSpc>
                <a:spcPct val="100000"/>
              </a:lnSpc>
              <a:spcBef>
                <a:spcPts val="0"/>
              </a:spcBef>
              <a:spcAft>
                <a:spcPts val="0"/>
              </a:spcAft>
              <a:buClr>
                <a:srgbClr val="434343"/>
              </a:buClr>
              <a:buSzPts val="1600"/>
              <a:buFont typeface="Rubik Light"/>
              <a:buAutoNum type="alphaLcParenR"/>
            </a:pPr>
            <a:r>
              <a:rPr b="0" i="0" lang="es" sz="1600" u="none" cap="none" strike="noStrike">
                <a:solidFill>
                  <a:srgbClr val="434343"/>
                </a:solidFill>
                <a:latin typeface="Rubik Light"/>
                <a:ea typeface="Rubik Light"/>
                <a:cs typeface="Rubik Light"/>
                <a:sym typeface="Rubik Light"/>
              </a:rPr>
              <a:t>Guardar el resultado de la evaluación y descartar el modelo.</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0"/>
              </a:spcAft>
              <a:buClr>
                <a:srgbClr val="000000"/>
              </a:buClr>
              <a:buSzPts val="1600"/>
              <a:buFont typeface="Arial"/>
              <a:buNone/>
            </a:pPr>
            <a:r>
              <a:rPr b="0" i="0" lang="es" sz="1600" u="none" cap="none" strike="noStrike">
                <a:solidFill>
                  <a:srgbClr val="434343"/>
                </a:solidFill>
                <a:latin typeface="Rubik Light"/>
                <a:ea typeface="Rubik Light"/>
                <a:cs typeface="Rubik Light"/>
                <a:sym typeface="Rubik Light"/>
              </a:rPr>
              <a:t>  4)   Obtener una medida de performance del modelo como el promedio de las K evaluaciones obtenidas en (3). También es una buena práctica incluir una medida de la varianza de las métricas obtenidas</a:t>
            </a:r>
            <a:r>
              <a:rPr b="1" i="0" lang="es" sz="1600" u="none" cap="none" strike="noStrike">
                <a:solidFill>
                  <a:srgbClr val="434343"/>
                </a:solidFill>
                <a:latin typeface="Rubik"/>
                <a:ea typeface="Rubik"/>
                <a:cs typeface="Rubik"/>
                <a:sym typeface="Rubik"/>
              </a:rPr>
              <a:t> (¿Por qué?).</a:t>
            </a:r>
            <a:endParaRPr b="1" i="0" sz="1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
        <p:nvSpPr>
          <p:cNvPr id="1093" name="Google Shape;1093;g2d5d70cbe6c_0_9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94" name="Google Shape;1094;g2d5d70cbe6c_0_960"/>
          <p:cNvSpPr txBox="1"/>
          <p:nvPr>
            <p:ph idx="4294967295" type="title"/>
          </p:nvPr>
        </p:nvSpPr>
        <p:spPr>
          <a:xfrm>
            <a:off x="645875" y="233800"/>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rgbClr val="E1446D"/>
                </a:solidFill>
              </a:rPr>
              <a:t>k-fold Cross Validation</a:t>
            </a:r>
            <a:endParaRPr>
              <a:solidFill>
                <a:srgbClr val="E1446D"/>
              </a:solidFill>
            </a:endParaRPr>
          </a:p>
        </p:txBody>
      </p:sp>
      <p:sp>
        <p:nvSpPr>
          <p:cNvPr id="1095" name="Google Shape;1095;g2d5d70cbe6c_0_960"/>
          <p:cNvSpPr txBox="1"/>
          <p:nvPr/>
        </p:nvSpPr>
        <p:spPr>
          <a:xfrm>
            <a:off x="727650" y="4162550"/>
            <a:ext cx="7661100" cy="7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E1446D"/>
                </a:solidFill>
                <a:latin typeface="Rubik"/>
                <a:ea typeface="Rubik"/>
                <a:cs typeface="Rubik"/>
                <a:sym typeface="Rubik"/>
              </a:rPr>
              <a:t>¿Qué ocurre cuando k = número de datos?</a:t>
            </a:r>
            <a:endParaRPr b="0" i="0" sz="2400" u="none" cap="none" strike="noStrike">
              <a:solidFill>
                <a:srgbClr val="E1446D"/>
              </a:solidFill>
              <a:latin typeface="Rubik"/>
              <a:ea typeface="Rubik"/>
              <a:cs typeface="Rubik"/>
              <a:sym typeface="Rubik"/>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g2d5d70cbe6c_0_9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01" name="Google Shape;1101;g2d5d70cbe6c_0_967"/>
          <p:cNvSpPr txBox="1"/>
          <p:nvPr>
            <p:ph idx="4294967295" type="title"/>
          </p:nvPr>
        </p:nvSpPr>
        <p:spPr>
          <a:xfrm>
            <a:off x="645875" y="233800"/>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rgbClr val="E1446D"/>
                </a:solidFill>
              </a:rPr>
              <a:t>Si queremos comparar muchos modelos:</a:t>
            </a:r>
            <a:endParaRPr>
              <a:solidFill>
                <a:srgbClr val="E1446D"/>
              </a:solidFill>
            </a:endParaRPr>
          </a:p>
        </p:txBody>
      </p:sp>
      <p:pic>
        <p:nvPicPr>
          <p:cNvPr id="1102" name="Google Shape;1102;g2d5d70cbe6c_0_967"/>
          <p:cNvPicPr preferRelativeResize="0"/>
          <p:nvPr/>
        </p:nvPicPr>
        <p:blipFill rotWithShape="1">
          <a:blip r:embed="rId3">
            <a:alphaModFix/>
          </a:blip>
          <a:srcRect b="3409" l="2152" r="2181" t="2143"/>
          <a:stretch/>
        </p:blipFill>
        <p:spPr>
          <a:xfrm>
            <a:off x="518600" y="1592750"/>
            <a:ext cx="3905250" cy="2682900"/>
          </a:xfrm>
          <a:prstGeom prst="rect">
            <a:avLst/>
          </a:prstGeom>
          <a:noFill/>
          <a:ln>
            <a:noFill/>
          </a:ln>
        </p:spPr>
      </p:pic>
      <p:sp>
        <p:nvSpPr>
          <p:cNvPr id="1103" name="Google Shape;1103;g2d5d70cbe6c_0_967"/>
          <p:cNvSpPr txBox="1"/>
          <p:nvPr/>
        </p:nvSpPr>
        <p:spPr>
          <a:xfrm>
            <a:off x="4439775" y="3091173"/>
            <a:ext cx="31008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Performance 3 de cada modelo</a:t>
            </a:r>
            <a:endParaRPr b="0" i="0" sz="1400" u="none" cap="none" strike="noStrike">
              <a:solidFill>
                <a:srgbClr val="434343"/>
              </a:solidFill>
              <a:latin typeface="Rubik"/>
              <a:ea typeface="Rubik"/>
              <a:cs typeface="Rubik"/>
              <a:sym typeface="Rubik"/>
            </a:endParaRPr>
          </a:p>
        </p:txBody>
      </p:sp>
      <p:sp>
        <p:nvSpPr>
          <p:cNvPr id="1104" name="Google Shape;1104;g2d5d70cbe6c_0_967"/>
          <p:cNvSpPr txBox="1"/>
          <p:nvPr/>
        </p:nvSpPr>
        <p:spPr>
          <a:xfrm>
            <a:off x="4439775" y="1785330"/>
            <a:ext cx="31008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Performance 1 de cada modelo</a:t>
            </a:r>
            <a:endParaRPr b="0" i="0" sz="1400" u="none" cap="none" strike="noStrike">
              <a:solidFill>
                <a:srgbClr val="434343"/>
              </a:solidFill>
              <a:latin typeface="Rubik"/>
              <a:ea typeface="Rubik"/>
              <a:cs typeface="Rubik"/>
              <a:sym typeface="Rubik"/>
            </a:endParaRPr>
          </a:p>
        </p:txBody>
      </p:sp>
      <p:sp>
        <p:nvSpPr>
          <p:cNvPr id="1105" name="Google Shape;1105;g2d5d70cbe6c_0_967"/>
          <p:cNvSpPr/>
          <p:nvPr/>
        </p:nvSpPr>
        <p:spPr>
          <a:xfrm>
            <a:off x="7243950" y="1910354"/>
            <a:ext cx="288000" cy="2275500"/>
          </a:xfrm>
          <a:prstGeom prst="rightBrace">
            <a:avLst>
              <a:gd fmla="val 76197" name="adj1"/>
              <a:gd fmla="val 50000" name="adj2"/>
            </a:avLst>
          </a:prstGeom>
          <a:noFill/>
          <a:ln cap="flat" cmpd="sng" w="9525">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2d5d70cbe6c_0_967"/>
          <p:cNvSpPr txBox="1"/>
          <p:nvPr/>
        </p:nvSpPr>
        <p:spPr>
          <a:xfrm>
            <a:off x="7626750" y="2625100"/>
            <a:ext cx="1251900" cy="8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E1446D"/>
                </a:solidFill>
                <a:latin typeface="Rubik"/>
                <a:ea typeface="Rubik"/>
                <a:cs typeface="Rubik"/>
                <a:sym typeface="Rubik"/>
              </a:rPr>
              <a:t>Promedio y varianza para cada modelo</a:t>
            </a:r>
            <a:endParaRPr b="0" i="0" sz="1400" u="none" cap="none" strike="noStrike">
              <a:solidFill>
                <a:srgbClr val="E1446D"/>
              </a:solidFill>
              <a:latin typeface="Rubik"/>
              <a:ea typeface="Rubik"/>
              <a:cs typeface="Rubik"/>
              <a:sym typeface="Rubik"/>
            </a:endParaRPr>
          </a:p>
        </p:txBody>
      </p:sp>
      <p:sp>
        <p:nvSpPr>
          <p:cNvPr id="1107" name="Google Shape;1107;g2d5d70cbe6c_0_967"/>
          <p:cNvSpPr txBox="1"/>
          <p:nvPr/>
        </p:nvSpPr>
        <p:spPr>
          <a:xfrm>
            <a:off x="4439775" y="2472931"/>
            <a:ext cx="31008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Performance 2 de cada modelo</a:t>
            </a:r>
            <a:endParaRPr b="0" i="0" sz="1400" u="none" cap="none" strike="noStrike">
              <a:solidFill>
                <a:srgbClr val="434343"/>
              </a:solidFill>
              <a:latin typeface="Rubik"/>
              <a:ea typeface="Rubik"/>
              <a:cs typeface="Rubik"/>
              <a:sym typeface="Rubik"/>
            </a:endParaRPr>
          </a:p>
        </p:txBody>
      </p:sp>
      <p:sp>
        <p:nvSpPr>
          <p:cNvPr id="1108" name="Google Shape;1108;g2d5d70cbe6c_0_967"/>
          <p:cNvSpPr txBox="1"/>
          <p:nvPr/>
        </p:nvSpPr>
        <p:spPr>
          <a:xfrm>
            <a:off x="4439775" y="3778775"/>
            <a:ext cx="31008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Performance k=4 de cada modelo</a:t>
            </a:r>
            <a:endParaRPr b="0" i="0" sz="1400" u="none" cap="none" strike="noStrike">
              <a:solidFill>
                <a:srgbClr val="434343"/>
              </a:solidFill>
              <a:latin typeface="Rubik"/>
              <a:ea typeface="Rubik"/>
              <a:cs typeface="Rubik"/>
              <a:sym typeface="Rubik"/>
            </a:endParaRPr>
          </a:p>
        </p:txBody>
      </p:sp>
      <p:sp>
        <p:nvSpPr>
          <p:cNvPr id="1109" name="Google Shape;1109;g2d5d70cbe6c_0_967"/>
          <p:cNvSpPr txBox="1"/>
          <p:nvPr/>
        </p:nvSpPr>
        <p:spPr>
          <a:xfrm>
            <a:off x="727650" y="4768300"/>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a:t>
            </a:r>
            <a:r>
              <a:rPr b="0" i="0" lang="es" sz="1000" u="none" cap="none" strike="noStrike">
                <a:solidFill>
                  <a:srgbClr val="999999"/>
                </a:solidFill>
                <a:uFill>
                  <a:noFill/>
                </a:uFill>
                <a:latin typeface="Rubik"/>
                <a:ea typeface="Rubik"/>
                <a:cs typeface="Rubik"/>
                <a:sym typeface="Rubik"/>
                <a:hlinkClick r:id="rId4">
                  <a:extLst>
                    <a:ext uri="{A12FA001-AC4F-418D-AE19-62706E023703}">
                      <ahyp:hlinkClr val="tx"/>
                    </a:ext>
                  </a:extLst>
                </a:hlinkClick>
              </a:rPr>
              <a:t>: </a:t>
            </a:r>
            <a:r>
              <a:rPr b="0" i="0" lang="es" sz="1000" u="sng" cap="none" strike="noStrike">
                <a:solidFill>
                  <a:srgbClr val="999999"/>
                </a:solidFill>
                <a:latin typeface="Rubik"/>
                <a:ea typeface="Rubik"/>
                <a:cs typeface="Rubik"/>
                <a:sym typeface="Rubik"/>
                <a:hlinkClick r:id="rId5">
                  <a:extLst>
                    <a:ext uri="{A12FA001-AC4F-418D-AE19-62706E023703}">
                      <ahyp:hlinkClr val="tx"/>
                    </a:ext>
                  </a:extLst>
                </a:hlinkClick>
              </a:rPr>
              <a:t>https://es.wikipedia.org/wiki/Validaci%C3%B3n_cruzada</a:t>
            </a:r>
            <a:endParaRPr b="0" i="0" sz="1000" u="none" cap="none" strike="noStrike">
              <a:solidFill>
                <a:srgbClr val="999999"/>
              </a:solidFill>
              <a:latin typeface="Rubik"/>
              <a:ea typeface="Rubik"/>
              <a:cs typeface="Rubik"/>
              <a:sym typeface="Rubik"/>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2d5d70cbe6c_0_980"/>
          <p:cNvSpPr txBox="1"/>
          <p:nvPr/>
        </p:nvSpPr>
        <p:spPr>
          <a:xfrm>
            <a:off x="645875" y="1145325"/>
            <a:ext cx="7459500" cy="3292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La validación cruzada es un </a:t>
            </a:r>
            <a:r>
              <a:rPr b="1" i="0" lang="es" sz="1400" u="none" cap="none" strike="noStrike">
                <a:solidFill>
                  <a:srgbClr val="434343"/>
                </a:solidFill>
                <a:latin typeface="Rubik"/>
                <a:ea typeface="Rubik"/>
                <a:cs typeface="Rubik"/>
                <a:sym typeface="Rubik"/>
              </a:rPr>
              <a:t>procedimiento de remuestreo</a:t>
            </a:r>
            <a:r>
              <a:rPr b="0" i="0" lang="es" sz="1400" u="none" cap="none" strike="noStrike">
                <a:solidFill>
                  <a:srgbClr val="434343"/>
                </a:solidFill>
                <a:latin typeface="Rubik Light"/>
                <a:ea typeface="Rubik Light"/>
                <a:cs typeface="Rubik Light"/>
                <a:sym typeface="Rubik Light"/>
              </a:rPr>
              <a:t> que se utiliza para evaluar modelos de aprendizaje automático en una muestra de datos limitada.</a:t>
            </a:r>
            <a:endParaRPr b="0" i="0" sz="1400" u="none" cap="none" strike="noStrike">
              <a:solidFill>
                <a:srgbClr val="434343"/>
              </a:solidFill>
              <a:latin typeface="Rubik Light"/>
              <a:ea typeface="Rubik Light"/>
              <a:cs typeface="Rubik Light"/>
              <a:sym typeface="Rubik Light"/>
            </a:endParaRPr>
          </a:p>
          <a:p>
            <a:pPr indent="-317500" lvl="0" marL="457200" marR="0" rtl="0" algn="l">
              <a:lnSpc>
                <a:spcPct val="115000"/>
              </a:lnSpc>
              <a:spcBef>
                <a:spcPts val="100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El </a:t>
            </a:r>
            <a:r>
              <a:rPr b="1" i="0" lang="es" sz="1400" u="none" cap="none" strike="noStrike">
                <a:solidFill>
                  <a:srgbClr val="434343"/>
                </a:solidFill>
                <a:latin typeface="Rubik"/>
                <a:ea typeface="Rubik"/>
                <a:cs typeface="Rubik"/>
                <a:sym typeface="Rubik"/>
              </a:rPr>
              <a:t>(hiper)parámetro más importante es k</a:t>
            </a:r>
            <a:r>
              <a:rPr b="0" i="0" lang="es" sz="1400" u="none" cap="none" strike="noStrike">
                <a:solidFill>
                  <a:srgbClr val="434343"/>
                </a:solidFill>
                <a:latin typeface="Rubik Light"/>
                <a:ea typeface="Rubik Light"/>
                <a:cs typeface="Rubik Light"/>
                <a:sym typeface="Rubik Light"/>
              </a:rPr>
              <a:t> que se refiere al número de grupos en que se dividirá una muestra de datos dada.</a:t>
            </a:r>
            <a:endParaRPr b="0" i="0" sz="1400" u="none" cap="none" strike="noStrike">
              <a:solidFill>
                <a:srgbClr val="434343"/>
              </a:solidFill>
              <a:latin typeface="Rubik Light"/>
              <a:ea typeface="Rubik Light"/>
              <a:cs typeface="Rubik Light"/>
              <a:sym typeface="Rubik Light"/>
            </a:endParaRPr>
          </a:p>
          <a:p>
            <a:pPr indent="-317500" lvl="0" marL="457200" marR="0" rtl="0" algn="l">
              <a:lnSpc>
                <a:spcPct val="115000"/>
              </a:lnSpc>
              <a:spcBef>
                <a:spcPts val="100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Es un </a:t>
            </a:r>
            <a:r>
              <a:rPr b="1" i="0" lang="es" sz="1400" u="none" cap="none" strike="noStrike">
                <a:solidFill>
                  <a:srgbClr val="434343"/>
                </a:solidFill>
                <a:latin typeface="Rubik"/>
                <a:ea typeface="Rubik"/>
                <a:cs typeface="Rubik"/>
                <a:sym typeface="Rubik"/>
              </a:rPr>
              <a:t>método popular porque es fácil de entender</a:t>
            </a:r>
            <a:r>
              <a:rPr b="0" i="0" lang="es" sz="1400" u="none" cap="none" strike="noStrike">
                <a:solidFill>
                  <a:srgbClr val="434343"/>
                </a:solidFill>
                <a:latin typeface="Rubik Light"/>
                <a:ea typeface="Rubik Light"/>
                <a:cs typeface="Rubik Light"/>
                <a:sym typeface="Rubik Light"/>
              </a:rPr>
              <a:t> y porque generalmente resulta en una </a:t>
            </a:r>
            <a:r>
              <a:rPr b="1" i="0" lang="es" sz="1400" u="none" cap="none" strike="noStrike">
                <a:solidFill>
                  <a:srgbClr val="434343"/>
                </a:solidFill>
                <a:latin typeface="Rubik"/>
                <a:ea typeface="Rubik"/>
                <a:cs typeface="Rubik"/>
                <a:sym typeface="Rubik"/>
              </a:rPr>
              <a:t>estimación </a:t>
            </a:r>
            <a:r>
              <a:rPr b="1" i="1" lang="es" sz="1400" u="none" cap="none" strike="noStrike">
                <a:solidFill>
                  <a:srgbClr val="434343"/>
                </a:solidFill>
                <a:latin typeface="Rubik"/>
                <a:ea typeface="Rubik"/>
                <a:cs typeface="Rubik"/>
                <a:sym typeface="Rubik"/>
              </a:rPr>
              <a:t>menos sesgada</a:t>
            </a:r>
            <a:r>
              <a:rPr b="0" i="0" lang="es" sz="1400" u="none" cap="none" strike="noStrike">
                <a:solidFill>
                  <a:srgbClr val="434343"/>
                </a:solidFill>
                <a:latin typeface="Rubik Light"/>
                <a:ea typeface="Rubik Light"/>
                <a:cs typeface="Rubik Light"/>
                <a:sym typeface="Rubik Light"/>
              </a:rPr>
              <a:t> </a:t>
            </a:r>
            <a:r>
              <a:rPr b="1" i="0" lang="es" sz="1400" u="none" cap="none" strike="noStrike">
                <a:solidFill>
                  <a:srgbClr val="434343"/>
                </a:solidFill>
                <a:latin typeface="Rubik"/>
                <a:ea typeface="Rubik"/>
                <a:cs typeface="Rubik"/>
                <a:sym typeface="Rubik"/>
              </a:rPr>
              <a:t>o menos optimista </a:t>
            </a:r>
            <a:r>
              <a:rPr b="0" i="0" lang="es" sz="1400" u="none" cap="none" strike="noStrike">
                <a:solidFill>
                  <a:srgbClr val="434343"/>
                </a:solidFill>
                <a:latin typeface="Rubik Light"/>
                <a:ea typeface="Rubik Light"/>
                <a:cs typeface="Rubik Light"/>
                <a:sym typeface="Rubik Light"/>
              </a:rPr>
              <a:t>de la habilidad del modelo que otros métodos, como una simple división de train / test.</a:t>
            </a:r>
            <a:endParaRPr b="0" i="0" sz="1400" u="none" cap="none" strike="noStrike">
              <a:solidFill>
                <a:srgbClr val="434343"/>
              </a:solidFill>
              <a:latin typeface="Rubik Light"/>
              <a:ea typeface="Rubik Light"/>
              <a:cs typeface="Rubik Light"/>
              <a:sym typeface="Rubik Light"/>
            </a:endParaRPr>
          </a:p>
          <a:p>
            <a:pPr indent="-317500" lvl="0" marL="457200" marR="0" rtl="0" algn="l">
              <a:lnSpc>
                <a:spcPct val="115000"/>
              </a:lnSpc>
              <a:spcBef>
                <a:spcPts val="1000"/>
              </a:spcBef>
              <a:spcAft>
                <a:spcPts val="0"/>
              </a:spcAft>
              <a:buClr>
                <a:srgbClr val="434343"/>
              </a:buClr>
              <a:buSzPts val="1400"/>
              <a:buFont typeface="Rubik Light"/>
              <a:buChar char="●"/>
            </a:pPr>
            <a:r>
              <a:rPr b="1" i="0" lang="es" sz="1400" u="none" cap="none" strike="noStrike">
                <a:solidFill>
                  <a:srgbClr val="434343"/>
                </a:solidFill>
                <a:latin typeface="Rubik"/>
                <a:ea typeface="Rubik"/>
                <a:cs typeface="Rubik"/>
                <a:sym typeface="Rubik"/>
              </a:rPr>
              <a:t>¡No siempre hay que separar al azar! </a:t>
            </a:r>
            <a:r>
              <a:rPr b="0" i="0" lang="es" sz="1400" u="none" cap="none" strike="noStrike">
                <a:solidFill>
                  <a:srgbClr val="434343"/>
                </a:solidFill>
                <a:latin typeface="Rubik Light"/>
                <a:ea typeface="Rubik Light"/>
                <a:cs typeface="Rubik Light"/>
                <a:sym typeface="Rubik Light"/>
              </a:rPr>
              <a:t>En algunos casos (por ejemplo, predicción con series de tiempo), la validación cruzada toma otra forma.</a:t>
            </a:r>
            <a:endParaRPr b="0" i="0" sz="1400" u="none" cap="none" strike="noStrike">
              <a:solidFill>
                <a:srgbClr val="434343"/>
              </a:solidFill>
              <a:latin typeface="Rubik Light"/>
              <a:ea typeface="Rubik Light"/>
              <a:cs typeface="Rubik Light"/>
              <a:sym typeface="Rubik Light"/>
            </a:endParaRPr>
          </a:p>
          <a:p>
            <a:pPr indent="-317500" lvl="0" marL="457200" marR="0" rtl="0" algn="l">
              <a:lnSpc>
                <a:spcPct val="115000"/>
              </a:lnSpc>
              <a:spcBef>
                <a:spcPts val="1000"/>
              </a:spcBef>
              <a:spcAft>
                <a:spcPts val="100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La validación cruzada está </a:t>
            </a:r>
            <a:r>
              <a:rPr b="1" i="0" lang="es" sz="1400" u="none" cap="none" strike="noStrike">
                <a:solidFill>
                  <a:srgbClr val="434343"/>
                </a:solidFill>
                <a:latin typeface="Rubik"/>
                <a:ea typeface="Rubik"/>
                <a:cs typeface="Rubik"/>
                <a:sym typeface="Rubik"/>
              </a:rPr>
              <a:t>íntimamente relacionada con la optimización de hiperparámetros</a:t>
            </a:r>
            <a:r>
              <a:rPr b="0" i="0" lang="es" sz="1400" u="none" cap="none" strike="noStrike">
                <a:solidFill>
                  <a:srgbClr val="434343"/>
                </a:solidFill>
                <a:latin typeface="Rubik Light"/>
                <a:ea typeface="Rubik Light"/>
                <a:cs typeface="Rubik Light"/>
                <a:sym typeface="Rubik Light"/>
              </a:rPr>
              <a:t>, que veremos en pocas clases.</a:t>
            </a:r>
            <a:endParaRPr b="0" i="0" sz="1400" u="none" cap="none" strike="noStrike">
              <a:solidFill>
                <a:srgbClr val="434343"/>
              </a:solidFill>
              <a:latin typeface="Rubik Light"/>
              <a:ea typeface="Rubik Light"/>
              <a:cs typeface="Rubik Light"/>
              <a:sym typeface="Rubik Light"/>
            </a:endParaRPr>
          </a:p>
        </p:txBody>
      </p:sp>
      <p:sp>
        <p:nvSpPr>
          <p:cNvPr id="1115" name="Google Shape;1115;g2d5d70cbe6c_0_9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16" name="Google Shape;1116;g2d5d70cbe6c_0_980"/>
          <p:cNvSpPr txBox="1"/>
          <p:nvPr>
            <p:ph idx="4294967295" type="title"/>
          </p:nvPr>
        </p:nvSpPr>
        <p:spPr>
          <a:xfrm>
            <a:off x="645875" y="233800"/>
            <a:ext cx="7808700" cy="57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rgbClr val="E1446D"/>
                </a:solidFill>
              </a:rPr>
              <a:t>k-fold Cross Validation</a:t>
            </a:r>
            <a:endParaRPr>
              <a:solidFill>
                <a:srgbClr val="E1446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2d5d70cbe6c_0_986"/>
          <p:cNvSpPr txBox="1"/>
          <p:nvPr>
            <p:ph type="title"/>
          </p:nvPr>
        </p:nvSpPr>
        <p:spPr>
          <a:xfrm>
            <a:off x="727650" y="574950"/>
            <a:ext cx="7808700" cy="6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Validación Cruzada Aleatoria</a:t>
            </a:r>
            <a:endParaRPr/>
          </a:p>
        </p:txBody>
      </p:sp>
      <p:sp>
        <p:nvSpPr>
          <p:cNvPr id="1122" name="Google Shape;1122;g2d5d70cbe6c_0_9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123" name="Google Shape;1123;g2d5d70cbe6c_0_986"/>
          <p:cNvPicPr preferRelativeResize="0"/>
          <p:nvPr/>
        </p:nvPicPr>
        <p:blipFill rotWithShape="1">
          <a:blip r:embed="rId3">
            <a:alphaModFix/>
          </a:blip>
          <a:srcRect b="2954" l="1718" r="1728" t="2954"/>
          <a:stretch/>
        </p:blipFill>
        <p:spPr>
          <a:xfrm>
            <a:off x="727650" y="1937400"/>
            <a:ext cx="4391900" cy="2131775"/>
          </a:xfrm>
          <a:prstGeom prst="rect">
            <a:avLst/>
          </a:prstGeom>
          <a:noFill/>
          <a:ln>
            <a:noFill/>
          </a:ln>
        </p:spPr>
      </p:pic>
      <p:sp>
        <p:nvSpPr>
          <p:cNvPr id="1124" name="Google Shape;1124;g2d5d70cbe6c_0_986"/>
          <p:cNvSpPr txBox="1"/>
          <p:nvPr/>
        </p:nvSpPr>
        <p:spPr>
          <a:xfrm>
            <a:off x="727650" y="1371600"/>
            <a:ext cx="85998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Existen otras técnicas de validación cruzada. Otra común es validación cruzada aleatoria.</a:t>
            </a:r>
            <a:endParaRPr b="0" i="0" sz="1400" u="none" cap="none" strike="noStrike">
              <a:solidFill>
                <a:srgbClr val="434343"/>
              </a:solidFill>
              <a:latin typeface="Rubik"/>
              <a:ea typeface="Rubik"/>
              <a:cs typeface="Rubik"/>
              <a:sym typeface="Rubik"/>
            </a:endParaRPr>
          </a:p>
        </p:txBody>
      </p:sp>
      <p:sp>
        <p:nvSpPr>
          <p:cNvPr id="1125" name="Google Shape;1125;g2d5d70cbe6c_0_986"/>
          <p:cNvSpPr txBox="1"/>
          <p:nvPr/>
        </p:nvSpPr>
        <p:spPr>
          <a:xfrm>
            <a:off x="5756075" y="2477925"/>
            <a:ext cx="2735400" cy="12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E1446D"/>
                </a:solidFill>
                <a:latin typeface="Rubik"/>
                <a:ea typeface="Rubik"/>
                <a:cs typeface="Rubik"/>
                <a:sym typeface="Rubik"/>
              </a:rPr>
              <a:t>En este caso, cada dato puede aparecer más de una vez en el conjunto de prueba.</a:t>
            </a:r>
            <a:endParaRPr b="0" i="0" sz="1800" u="none" cap="none" strike="noStrike">
              <a:solidFill>
                <a:srgbClr val="E1446D"/>
              </a:solidFill>
              <a:latin typeface="Rubik"/>
              <a:ea typeface="Rubik"/>
              <a:cs typeface="Rubik"/>
              <a:sym typeface="Rubik"/>
            </a:endParaRPr>
          </a:p>
        </p:txBody>
      </p:sp>
      <p:sp>
        <p:nvSpPr>
          <p:cNvPr id="1126" name="Google Shape;1126;g2d5d70cbe6c_0_986"/>
          <p:cNvSpPr txBox="1"/>
          <p:nvPr/>
        </p:nvSpPr>
        <p:spPr>
          <a:xfrm>
            <a:off x="727650" y="4768300"/>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 </a:t>
            </a:r>
            <a:r>
              <a:rPr b="0" i="0" lang="es" sz="1000" u="sng" cap="none" strike="noStrike">
                <a:solidFill>
                  <a:srgbClr val="999999"/>
                </a:solidFill>
                <a:latin typeface="Rubik"/>
                <a:ea typeface="Rubik"/>
                <a:cs typeface="Rubik"/>
                <a:sym typeface="Rubik"/>
                <a:hlinkClick r:id="rId4">
                  <a:extLst>
                    <a:ext uri="{A12FA001-AC4F-418D-AE19-62706E023703}">
                      <ahyp:hlinkClr val="tx"/>
                    </a:ext>
                  </a:extLst>
                </a:hlinkClick>
              </a:rPr>
              <a:t>https://es.wikipedia.org/wiki/Validaci%C3%B3n_cruzada</a:t>
            </a:r>
            <a:endParaRPr b="0" i="0" sz="1000" u="none" cap="none" strike="noStrike">
              <a:solidFill>
                <a:srgbClr val="999999"/>
              </a:solidFill>
              <a:latin typeface="Rubik"/>
              <a:ea typeface="Rubik"/>
              <a:cs typeface="Rubik"/>
              <a:sym typeface="Rubik"/>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2d5d70cbe6c_0_9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32" name="Google Shape;1132;g2d5d70cbe6c_0_995"/>
          <p:cNvSpPr txBox="1"/>
          <p:nvPr/>
        </p:nvSpPr>
        <p:spPr>
          <a:xfrm>
            <a:off x="566375" y="669725"/>
            <a:ext cx="8101500" cy="12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rgbClr val="434343"/>
                </a:solidFill>
                <a:latin typeface="Rubik Light"/>
                <a:ea typeface="Rubik Light"/>
                <a:cs typeface="Rubik Light"/>
                <a:sym typeface="Rubik Light"/>
              </a:rPr>
              <a:t>¿Cómo quedan entonces los conjuntos de datos?</a:t>
            </a:r>
            <a:endParaRPr b="0" i="0" sz="2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0"/>
              </a:spcAft>
              <a:buClr>
                <a:srgbClr val="000000"/>
              </a:buClr>
              <a:buSzPts val="2800"/>
              <a:buFont typeface="Arial"/>
              <a:buNone/>
            </a:pPr>
            <a:r>
              <a:rPr b="0" i="0" lang="es" sz="2800" u="none" cap="none" strike="noStrike">
                <a:solidFill>
                  <a:srgbClr val="434343"/>
                </a:solidFill>
                <a:latin typeface="Rubik Light"/>
                <a:ea typeface="Rubik Light"/>
                <a:cs typeface="Rubik Light"/>
                <a:sym typeface="Rubik Light"/>
              </a:rPr>
              <a:t>¿Ya no tenemos que hacer train/test split?</a:t>
            </a:r>
            <a:endParaRPr b="0" i="0" sz="2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1000"/>
              </a:spcAft>
              <a:buClr>
                <a:srgbClr val="000000"/>
              </a:buClr>
              <a:buSzPts val="2800"/>
              <a:buFont typeface="Arial"/>
              <a:buNone/>
            </a:pPr>
            <a:r>
              <a:t/>
            </a:r>
            <a:endParaRPr b="0" i="0" sz="2800" u="none" cap="none" strike="noStrike">
              <a:solidFill>
                <a:srgbClr val="434343"/>
              </a:solidFill>
              <a:latin typeface="Rubik Light"/>
              <a:ea typeface="Rubik Light"/>
              <a:cs typeface="Rubik Light"/>
              <a:sym typeface="Rubik Light"/>
            </a:endParaRPr>
          </a:p>
        </p:txBody>
      </p:sp>
      <p:pic>
        <p:nvPicPr>
          <p:cNvPr id="1133" name="Google Shape;1133;g2d5d70cbe6c_0_995"/>
          <p:cNvPicPr preferRelativeResize="0"/>
          <p:nvPr/>
        </p:nvPicPr>
        <p:blipFill rotWithShape="1">
          <a:blip r:embed="rId3">
            <a:alphaModFix/>
          </a:blip>
          <a:srcRect b="0" l="24610" r="24605" t="0"/>
          <a:stretch/>
        </p:blipFill>
        <p:spPr>
          <a:xfrm>
            <a:off x="2787325" y="2132300"/>
            <a:ext cx="1647000" cy="1641000"/>
          </a:xfrm>
          <a:prstGeom prst="ellipse">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g2d5d70cbe6c_0_10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39" name="Google Shape;1139;g2d5d70cbe6c_0_1001"/>
          <p:cNvSpPr txBox="1"/>
          <p:nvPr/>
        </p:nvSpPr>
        <p:spPr>
          <a:xfrm>
            <a:off x="566375" y="669725"/>
            <a:ext cx="8101500" cy="12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rgbClr val="434343"/>
                </a:solidFill>
                <a:latin typeface="Rubik Light"/>
                <a:ea typeface="Rubik Light"/>
                <a:cs typeface="Rubik Light"/>
                <a:sym typeface="Rubik Light"/>
              </a:rPr>
              <a:t>¿Cómo quedan entonces los conjuntos de datos?</a:t>
            </a:r>
            <a:endParaRPr b="0" i="0" sz="2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0"/>
              </a:spcAft>
              <a:buClr>
                <a:srgbClr val="000000"/>
              </a:buClr>
              <a:buSzPts val="2800"/>
              <a:buFont typeface="Arial"/>
              <a:buNone/>
            </a:pPr>
            <a:r>
              <a:rPr b="0" i="0" lang="es" sz="2800" u="none" cap="none" strike="noStrike">
                <a:solidFill>
                  <a:srgbClr val="434343"/>
                </a:solidFill>
                <a:latin typeface="Rubik Light"/>
                <a:ea typeface="Rubik Light"/>
                <a:cs typeface="Rubik Light"/>
                <a:sym typeface="Rubik Light"/>
              </a:rPr>
              <a:t>¿Ya no tenemos que hacer train/test split?</a:t>
            </a:r>
            <a:endParaRPr b="0" i="0" sz="2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1000"/>
              </a:spcAft>
              <a:buClr>
                <a:srgbClr val="000000"/>
              </a:buClr>
              <a:buSzPts val="2800"/>
              <a:buFont typeface="Arial"/>
              <a:buNone/>
            </a:pPr>
            <a:r>
              <a:t/>
            </a:r>
            <a:endParaRPr b="0" i="0" sz="2800" u="none" cap="none" strike="noStrike">
              <a:solidFill>
                <a:srgbClr val="434343"/>
              </a:solidFill>
              <a:latin typeface="Rubik Light"/>
              <a:ea typeface="Rubik Light"/>
              <a:cs typeface="Rubik Light"/>
              <a:sym typeface="Rubik Light"/>
            </a:endParaRPr>
          </a:p>
        </p:txBody>
      </p:sp>
      <p:pic>
        <p:nvPicPr>
          <p:cNvPr id="1140" name="Google Shape;1140;g2d5d70cbe6c_0_1001"/>
          <p:cNvPicPr preferRelativeResize="0"/>
          <p:nvPr/>
        </p:nvPicPr>
        <p:blipFill rotWithShape="1">
          <a:blip r:embed="rId3">
            <a:alphaModFix/>
          </a:blip>
          <a:srcRect b="0" l="24610" r="24605" t="0"/>
          <a:stretch/>
        </p:blipFill>
        <p:spPr>
          <a:xfrm>
            <a:off x="2787325" y="2132300"/>
            <a:ext cx="1647000" cy="1641000"/>
          </a:xfrm>
          <a:prstGeom prst="ellipse">
            <a:avLst/>
          </a:prstGeom>
          <a:noFill/>
          <a:ln>
            <a:noFill/>
          </a:ln>
        </p:spPr>
      </p:pic>
      <p:sp>
        <p:nvSpPr>
          <p:cNvPr id="1141" name="Google Shape;1141;g2d5d70cbe6c_0_1001"/>
          <p:cNvSpPr txBox="1"/>
          <p:nvPr/>
        </p:nvSpPr>
        <p:spPr>
          <a:xfrm>
            <a:off x="566375" y="4027775"/>
            <a:ext cx="7990500" cy="6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s" sz="3600" u="none" cap="none" strike="noStrike">
                <a:solidFill>
                  <a:srgbClr val="E1446D"/>
                </a:solidFill>
                <a:latin typeface="Rubik"/>
                <a:ea typeface="Rubik"/>
                <a:cs typeface="Rubik"/>
                <a:sym typeface="Rubik"/>
              </a:rPr>
              <a:t>¡Tenemos que seguir haciéndolo!</a:t>
            </a:r>
            <a:endParaRPr b="1" i="0" sz="36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E1446D"/>
              </a:solidFill>
              <a:latin typeface="Rubik"/>
              <a:ea typeface="Rubik"/>
              <a:cs typeface="Rubik"/>
              <a:sym typeface="Rubik"/>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2d5d70cbe6c_0_1008"/>
          <p:cNvSpPr txBox="1"/>
          <p:nvPr/>
        </p:nvSpPr>
        <p:spPr>
          <a:xfrm>
            <a:off x="727650" y="435350"/>
            <a:ext cx="73731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El esquema fundamental para separar nuestros datos es éste:</a:t>
            </a:r>
            <a:endParaRPr b="1" i="0" sz="18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311150" lvl="0" marL="457200" marR="0" rtl="0" algn="l">
              <a:lnSpc>
                <a:spcPct val="100000"/>
              </a:lnSpc>
              <a:spcBef>
                <a:spcPts val="0"/>
              </a:spcBef>
              <a:spcAft>
                <a:spcPts val="0"/>
              </a:spcAft>
              <a:buClr>
                <a:srgbClr val="000000"/>
              </a:buClr>
              <a:buSzPts val="1300"/>
              <a:buFont typeface="Rubik Light"/>
              <a:buAutoNum type="arabicPeriod"/>
            </a:pPr>
            <a:r>
              <a:rPr b="0" i="0" lang="es" sz="1300" u="none" cap="none" strike="noStrike">
                <a:solidFill>
                  <a:srgbClr val="000000"/>
                </a:solidFill>
                <a:latin typeface="Rubik Light"/>
                <a:ea typeface="Rubik Light"/>
                <a:cs typeface="Rubik Light"/>
                <a:sym typeface="Rubik Light"/>
              </a:rPr>
              <a:t>Hacemos un </a:t>
            </a:r>
            <a:r>
              <a:rPr b="0" i="1" lang="es" sz="1300" u="none" cap="none" strike="noStrike">
                <a:solidFill>
                  <a:srgbClr val="000000"/>
                </a:solidFill>
                <a:latin typeface="Rubik Light"/>
                <a:ea typeface="Rubik Light"/>
                <a:cs typeface="Rubik Light"/>
                <a:sym typeface="Rubik Light"/>
              </a:rPr>
              <a:t>train/test split</a:t>
            </a:r>
            <a:r>
              <a:rPr b="0" i="0" lang="es" sz="1300" u="none" cap="none" strike="noStrike">
                <a:solidFill>
                  <a:srgbClr val="000000"/>
                </a:solidFill>
                <a:latin typeface="Rubik Light"/>
                <a:ea typeface="Rubik Light"/>
                <a:cs typeface="Rubik Light"/>
                <a:sym typeface="Rubik Light"/>
              </a:rPr>
              <a:t> para separar dos conjuntos: uno de </a:t>
            </a:r>
            <a:r>
              <a:rPr b="0" i="1" lang="es" sz="1300" u="none" cap="none" strike="noStrike">
                <a:solidFill>
                  <a:srgbClr val="000000"/>
                </a:solidFill>
                <a:latin typeface="Rubik Light"/>
                <a:ea typeface="Rubik Light"/>
                <a:cs typeface="Rubik Light"/>
                <a:sym typeface="Rubik Light"/>
              </a:rPr>
              <a:t>desarrollo</a:t>
            </a:r>
            <a:r>
              <a:rPr b="0" i="0" lang="es" sz="1300" u="none" cap="none" strike="noStrike">
                <a:solidFill>
                  <a:srgbClr val="000000"/>
                </a:solidFill>
                <a:latin typeface="Rubik Light"/>
                <a:ea typeface="Rubik Light"/>
                <a:cs typeface="Rubik Light"/>
                <a:sym typeface="Rubik Light"/>
              </a:rPr>
              <a:t> (</a:t>
            </a:r>
            <a:r>
              <a:rPr b="0" i="1" lang="es" sz="1300" u="none" cap="none" strike="noStrike">
                <a:solidFill>
                  <a:srgbClr val="000000"/>
                </a:solidFill>
                <a:latin typeface="Rubik Light"/>
                <a:ea typeface="Rubik Light"/>
                <a:cs typeface="Rubik Light"/>
                <a:sym typeface="Rubik Light"/>
              </a:rPr>
              <a:t>dev, </a:t>
            </a:r>
            <a:r>
              <a:rPr b="0" i="0" lang="es" sz="1300" u="none" cap="none" strike="noStrike">
                <a:solidFill>
                  <a:srgbClr val="000000"/>
                </a:solidFill>
                <a:latin typeface="Rubik Light"/>
                <a:ea typeface="Rubik Light"/>
                <a:cs typeface="Rubik Light"/>
                <a:sym typeface="Rubik Light"/>
              </a:rPr>
              <a:t>también llamado</a:t>
            </a:r>
            <a:r>
              <a:rPr b="0" i="1" lang="es" sz="1300" u="none" cap="none" strike="noStrike">
                <a:solidFill>
                  <a:srgbClr val="000000"/>
                </a:solidFill>
                <a:latin typeface="Rubik Light"/>
                <a:ea typeface="Rubik Light"/>
                <a:cs typeface="Rubik Light"/>
                <a:sym typeface="Rubik Light"/>
              </a:rPr>
              <a:t> train</a:t>
            </a:r>
            <a:r>
              <a:rPr b="0" i="0" lang="es" sz="1300" u="none" cap="none" strike="noStrike">
                <a:solidFill>
                  <a:srgbClr val="000000"/>
                </a:solidFill>
                <a:latin typeface="Rubik Light"/>
                <a:ea typeface="Rubik Light"/>
                <a:cs typeface="Rubik Light"/>
                <a:sym typeface="Rubik Light"/>
              </a:rPr>
              <a:t>) y uno de </a:t>
            </a:r>
            <a:r>
              <a:rPr b="0" i="1" lang="es" sz="1300" u="none" cap="none" strike="noStrike">
                <a:solidFill>
                  <a:srgbClr val="000000"/>
                </a:solidFill>
                <a:latin typeface="Rubik Light"/>
                <a:ea typeface="Rubik Light"/>
                <a:cs typeface="Rubik Light"/>
                <a:sym typeface="Rubik Light"/>
              </a:rPr>
              <a:t>Held-Out</a:t>
            </a:r>
            <a:r>
              <a:rPr b="0" i="0" lang="es" sz="1300" u="none" cap="none" strike="noStrike">
                <a:solidFill>
                  <a:srgbClr val="000000"/>
                </a:solidFill>
                <a:latin typeface="Rubik Light"/>
                <a:ea typeface="Rubik Light"/>
                <a:cs typeface="Rubik Light"/>
                <a:sym typeface="Rubik Light"/>
              </a:rPr>
              <a:t> (también llamado a veces </a:t>
            </a:r>
            <a:r>
              <a:rPr b="0" i="1" lang="es" sz="1300" u="none" cap="none" strike="noStrike">
                <a:solidFill>
                  <a:srgbClr val="000000"/>
                </a:solidFill>
                <a:latin typeface="Rubik Light"/>
                <a:ea typeface="Rubik Light"/>
                <a:cs typeface="Rubik Light"/>
                <a:sym typeface="Rubik Light"/>
              </a:rPr>
              <a:t>test</a:t>
            </a:r>
            <a:r>
              <a:rPr b="0" i="0" lang="es" sz="1300" u="none" cap="none" strike="noStrike">
                <a:solidFill>
                  <a:srgbClr val="000000"/>
                </a:solidFill>
                <a:latin typeface="Rubik Light"/>
                <a:ea typeface="Rubik Light"/>
                <a:cs typeface="Rubik Light"/>
                <a:sym typeface="Rubik Light"/>
              </a:rPr>
              <a:t>):</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a:p>
            <a:pPr indent="-311150" lvl="0" marL="457200" marR="0" rtl="0" algn="l">
              <a:lnSpc>
                <a:spcPct val="100000"/>
              </a:lnSpc>
              <a:spcBef>
                <a:spcPts val="0"/>
              </a:spcBef>
              <a:spcAft>
                <a:spcPts val="0"/>
              </a:spcAft>
              <a:buClr>
                <a:srgbClr val="000000"/>
              </a:buClr>
              <a:buSzPts val="1300"/>
              <a:buFont typeface="Rubik"/>
              <a:buAutoNum type="arabicPeriod"/>
            </a:pPr>
            <a:r>
              <a:rPr b="0" i="0" lang="es" sz="1300" u="none" cap="none" strike="noStrike">
                <a:solidFill>
                  <a:srgbClr val="000000"/>
                </a:solidFill>
                <a:latin typeface="Rubik Light"/>
                <a:ea typeface="Rubik Light"/>
                <a:cs typeface="Rubik Light"/>
                <a:sym typeface="Rubik Light"/>
              </a:rPr>
              <a:t>Dentro del conjunto de desarrollo, hacemos </a:t>
            </a:r>
            <a:r>
              <a:rPr b="1" i="0" lang="es" sz="1300" u="none" cap="none" strike="noStrike">
                <a:solidFill>
                  <a:srgbClr val="000000"/>
                </a:solidFill>
                <a:latin typeface="Rubik"/>
                <a:ea typeface="Rubik"/>
                <a:cs typeface="Rubik"/>
                <a:sym typeface="Rubik"/>
              </a:rPr>
              <a:t>todas las pruebas</a:t>
            </a:r>
            <a:r>
              <a:rPr b="0" i="0" lang="es" sz="1300" u="none" cap="none" strike="noStrike">
                <a:solidFill>
                  <a:srgbClr val="000000"/>
                </a:solidFill>
                <a:latin typeface="Rubik Light"/>
                <a:ea typeface="Rubik Light"/>
                <a:cs typeface="Rubik Light"/>
                <a:sym typeface="Rubik Light"/>
              </a:rPr>
              <a:t> que consideremos necesarias y evaluamos los modelos resultantes usando </a:t>
            </a:r>
            <a:r>
              <a:rPr b="1" i="0" lang="es" sz="1300" u="none" cap="none" strike="noStrike">
                <a:solidFill>
                  <a:srgbClr val="000000"/>
                </a:solidFill>
                <a:latin typeface="Rubik"/>
                <a:ea typeface="Rubik"/>
                <a:cs typeface="Rubik"/>
                <a:sym typeface="Rubik"/>
              </a:rPr>
              <a:t>validación cruzada.</a:t>
            </a:r>
            <a:r>
              <a:rPr b="0" i="0" lang="es" sz="1300" u="none" cap="none" strike="noStrike">
                <a:solidFill>
                  <a:srgbClr val="000000"/>
                </a:solidFill>
                <a:latin typeface="Rubik Light"/>
                <a:ea typeface="Rubik Light"/>
                <a:cs typeface="Rubik Light"/>
                <a:sym typeface="Rubik Light"/>
              </a:rPr>
              <a:t> Elegimos nuestro modelo a partir del desempeño en estos datos (y las otras condiciones que consideremos para nuestro problema, como desempeño, Navaja de Ockham, etc.).</a:t>
            </a:r>
            <a:endParaRPr b="0" i="0" sz="1300" u="none" cap="none" strike="noStrike">
              <a:solidFill>
                <a:srgbClr val="000000"/>
              </a:solidFill>
              <a:latin typeface="Rubik Light"/>
              <a:ea typeface="Rubik Light"/>
              <a:cs typeface="Rubik Light"/>
              <a:sym typeface="Rubik Light"/>
            </a:endParaRPr>
          </a:p>
          <a:p>
            <a:pPr indent="-311150" lvl="0" marL="457200" marR="0" rtl="0" algn="l">
              <a:lnSpc>
                <a:spcPct val="100000"/>
              </a:lnSpc>
              <a:spcBef>
                <a:spcPts val="1000"/>
              </a:spcBef>
              <a:spcAft>
                <a:spcPts val="0"/>
              </a:spcAft>
              <a:buClr>
                <a:srgbClr val="000000"/>
              </a:buClr>
              <a:buSzPts val="1300"/>
              <a:buFont typeface="Rubik"/>
              <a:buAutoNum type="arabicPeriod"/>
            </a:pPr>
            <a:r>
              <a:rPr b="0" i="0" lang="es" sz="1300" u="none" cap="none" strike="noStrike">
                <a:solidFill>
                  <a:srgbClr val="000000"/>
                </a:solidFill>
                <a:latin typeface="Rubik Light"/>
                <a:ea typeface="Rubik Light"/>
                <a:cs typeface="Rubik Light"/>
                <a:sym typeface="Rubik Light"/>
              </a:rPr>
              <a:t>Evaluamos el </a:t>
            </a:r>
            <a:r>
              <a:rPr b="1" i="0" lang="es" sz="1300" u="none" cap="none" strike="noStrike">
                <a:solidFill>
                  <a:srgbClr val="000000"/>
                </a:solidFill>
                <a:latin typeface="Rubik"/>
                <a:ea typeface="Rubik"/>
                <a:cs typeface="Rubik"/>
                <a:sym typeface="Rubik"/>
              </a:rPr>
              <a:t>desempeño del modelo</a:t>
            </a:r>
            <a:r>
              <a:rPr b="0" i="0" lang="es" sz="1300" u="none" cap="none" strike="noStrike">
                <a:solidFill>
                  <a:srgbClr val="000000"/>
                </a:solidFill>
                <a:latin typeface="Rubik Light"/>
                <a:ea typeface="Rubik Light"/>
                <a:cs typeface="Rubik Light"/>
                <a:sym typeface="Rubik Light"/>
              </a:rPr>
              <a:t> elegido en el conjunto de Held-Out. Es el desempeño que vamos a reportar.</a:t>
            </a:r>
            <a:endParaRPr b="0" i="0" sz="13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ubik Light"/>
              <a:ea typeface="Rubik Light"/>
              <a:cs typeface="Rubik Light"/>
              <a:sym typeface="Rubik Light"/>
            </a:endParaRPr>
          </a:p>
        </p:txBody>
      </p:sp>
      <p:sp>
        <p:nvSpPr>
          <p:cNvPr id="1147" name="Google Shape;1147;g2d5d70cbe6c_0_10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pSp>
        <p:nvGrpSpPr>
          <p:cNvPr id="1148" name="Google Shape;1148;g2d5d70cbe6c_0_1008"/>
          <p:cNvGrpSpPr/>
          <p:nvPr/>
        </p:nvGrpSpPr>
        <p:grpSpPr>
          <a:xfrm>
            <a:off x="1501900" y="1590277"/>
            <a:ext cx="6439800" cy="1081892"/>
            <a:chOff x="1501900" y="2123700"/>
            <a:chExt cx="6439800" cy="973800"/>
          </a:xfrm>
        </p:grpSpPr>
        <p:sp>
          <p:nvSpPr>
            <p:cNvPr id="1149" name="Google Shape;1149;g2d5d70cbe6c_0_1008"/>
            <p:cNvSpPr/>
            <p:nvPr/>
          </p:nvSpPr>
          <p:spPr>
            <a:xfrm>
              <a:off x="1501900" y="2123700"/>
              <a:ext cx="6439800" cy="973800"/>
            </a:xfrm>
            <a:prstGeom prst="rect">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0" name="Google Shape;1150;g2d5d70cbe6c_0_1008"/>
            <p:cNvCxnSpPr/>
            <p:nvPr/>
          </p:nvCxnSpPr>
          <p:spPr>
            <a:xfrm>
              <a:off x="5973325" y="2134628"/>
              <a:ext cx="0" cy="961800"/>
            </a:xfrm>
            <a:prstGeom prst="straightConnector1">
              <a:avLst/>
            </a:prstGeom>
            <a:noFill/>
            <a:ln cap="flat" cmpd="sng" w="9525">
              <a:solidFill>
                <a:srgbClr val="999999"/>
              </a:solidFill>
              <a:prstDash val="solid"/>
              <a:round/>
              <a:headEnd len="sm" w="sm" type="none"/>
              <a:tailEnd len="sm" w="sm" type="none"/>
            </a:ln>
          </p:spPr>
        </p:cxnSp>
      </p:grpSp>
      <p:sp>
        <p:nvSpPr>
          <p:cNvPr id="1151" name="Google Shape;1151;g2d5d70cbe6c_0_1008"/>
          <p:cNvSpPr txBox="1"/>
          <p:nvPr/>
        </p:nvSpPr>
        <p:spPr>
          <a:xfrm>
            <a:off x="2017425" y="1579295"/>
            <a:ext cx="3573000" cy="8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Desarrollo </a:t>
            </a:r>
            <a:endParaRPr b="1" i="0" sz="1400" u="none" cap="none" strike="noStrike">
              <a:solidFill>
                <a:srgbClr val="434343"/>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 Experimentación con atributos, algoritmos e hiperparámetros.</a:t>
            </a:r>
            <a:endParaRPr b="0" i="0" sz="1400" u="none" cap="none" strike="noStrike">
              <a:solidFill>
                <a:srgbClr val="434343"/>
              </a:solidFill>
              <a:latin typeface="Rubik"/>
              <a:ea typeface="Rubik"/>
              <a:cs typeface="Rubik"/>
              <a:sym typeface="Rubik"/>
            </a:endParaRPr>
          </a:p>
        </p:txBody>
      </p:sp>
      <p:sp>
        <p:nvSpPr>
          <p:cNvPr id="1152" name="Google Shape;1152;g2d5d70cbe6c_0_1008"/>
          <p:cNvSpPr txBox="1"/>
          <p:nvPr/>
        </p:nvSpPr>
        <p:spPr>
          <a:xfrm>
            <a:off x="6172200" y="1579300"/>
            <a:ext cx="1474500" cy="49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Held-Out</a:t>
            </a:r>
            <a:endParaRPr b="0" i="0" sz="1400" u="none" cap="none" strike="noStrike">
              <a:solidFill>
                <a:srgbClr val="434343"/>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 Estimación realista de performance</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2d5d70cbe6c_0_1018"/>
          <p:cNvSpPr/>
          <p:nvPr/>
        </p:nvSpPr>
        <p:spPr>
          <a:xfrm>
            <a:off x="5905500" y="1295800"/>
            <a:ext cx="2899800" cy="29211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2d5d70cbe6c_0_1018"/>
          <p:cNvSpPr txBox="1"/>
          <p:nvPr/>
        </p:nvSpPr>
        <p:spPr>
          <a:xfrm>
            <a:off x="727650" y="435350"/>
            <a:ext cx="73731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Por ejemplo, podría ser así...</a:t>
            </a:r>
            <a:endParaRPr b="0" i="0" sz="1300" u="none" cap="none" strike="noStrike">
              <a:solidFill>
                <a:srgbClr val="000000"/>
              </a:solidFill>
              <a:latin typeface="Rubik Light"/>
              <a:ea typeface="Rubik Light"/>
              <a:cs typeface="Rubik Light"/>
              <a:sym typeface="Rubik Light"/>
            </a:endParaRPr>
          </a:p>
        </p:txBody>
      </p:sp>
      <p:sp>
        <p:nvSpPr>
          <p:cNvPr id="1159" name="Google Shape;1159;g2d5d70cbe6c_0_10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160" name="Google Shape;1160;g2d5d70cbe6c_0_1018"/>
          <p:cNvPicPr preferRelativeResize="0"/>
          <p:nvPr/>
        </p:nvPicPr>
        <p:blipFill rotWithShape="1">
          <a:blip r:embed="rId3">
            <a:alphaModFix/>
          </a:blip>
          <a:srcRect b="0" l="0" r="0" t="0"/>
          <a:stretch/>
        </p:blipFill>
        <p:spPr>
          <a:xfrm>
            <a:off x="727649" y="1260750"/>
            <a:ext cx="4445501" cy="3079200"/>
          </a:xfrm>
          <a:prstGeom prst="rect">
            <a:avLst/>
          </a:prstGeom>
          <a:noFill/>
          <a:ln>
            <a:noFill/>
          </a:ln>
        </p:spPr>
      </p:pic>
      <p:sp>
        <p:nvSpPr>
          <p:cNvPr id="1161" name="Google Shape;1161;g2d5d70cbe6c_0_1018"/>
          <p:cNvSpPr txBox="1"/>
          <p:nvPr/>
        </p:nvSpPr>
        <p:spPr>
          <a:xfrm>
            <a:off x="6055650" y="1554050"/>
            <a:ext cx="2599500" cy="24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Rubik"/>
                <a:ea typeface="Rubik"/>
                <a:cs typeface="Rubik"/>
                <a:sym typeface="Rubik"/>
              </a:rPr>
              <a:t>Otro comentario acerca de la nomenclatura</a:t>
            </a:r>
            <a:r>
              <a:rPr b="0" i="0" lang="es" sz="1400" u="none" cap="none" strike="noStrike">
                <a:solidFill>
                  <a:srgbClr val="E1446D"/>
                </a:solidFill>
                <a:latin typeface="Rubik"/>
                <a:ea typeface="Rubik"/>
                <a:cs typeface="Rubik"/>
                <a:sym typeface="Rubik"/>
              </a:rPr>
              <a:t>.</a:t>
            </a:r>
            <a:endParaRPr b="0" i="0" sz="14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400"/>
              <a:buFont typeface="Arial"/>
              <a:buNone/>
            </a:pPr>
            <a:r>
              <a:rPr b="0" i="0" lang="es" sz="1400" u="none" cap="none" strike="noStrike">
                <a:solidFill>
                  <a:srgbClr val="FFFFFF"/>
                </a:solidFill>
                <a:latin typeface="Rubik"/>
                <a:ea typeface="Rubik"/>
                <a:cs typeface="Rubik"/>
                <a:sym typeface="Rubik"/>
              </a:rPr>
              <a:t>Lamentablemente, la comunidad no se pone de acuerdo en llamar de una única manera a cada conjunto. Algunas combinaciones típicas son train/dev/test, train/test/val, train/val/hold-out, etc.</a:t>
            </a:r>
            <a:endParaRPr b="0" i="0" sz="1400" u="none" cap="none" strike="noStrike">
              <a:solidFill>
                <a:srgbClr val="FFFFFF"/>
              </a:solidFill>
              <a:latin typeface="Rubik"/>
              <a:ea typeface="Rubik"/>
              <a:cs typeface="Rubik"/>
              <a:sym typeface="Rubik"/>
            </a:endParaRPr>
          </a:p>
        </p:txBody>
      </p:sp>
      <p:sp>
        <p:nvSpPr>
          <p:cNvPr id="1162" name="Google Shape;1162;g2d5d70cbe6c_0_1018"/>
          <p:cNvSpPr txBox="1"/>
          <p:nvPr/>
        </p:nvSpPr>
        <p:spPr>
          <a:xfrm>
            <a:off x="727650" y="4768300"/>
            <a:ext cx="6782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999999"/>
                </a:solidFill>
                <a:latin typeface="Rubik"/>
                <a:ea typeface="Rubik"/>
                <a:cs typeface="Rubik"/>
                <a:sym typeface="Rubik"/>
              </a:rPr>
              <a:t>Fuente</a:t>
            </a:r>
            <a:r>
              <a:rPr b="0" i="0" lang="es" sz="1000" u="none" cap="none" strike="noStrike">
                <a:solidFill>
                  <a:srgbClr val="999999"/>
                </a:solidFill>
                <a:uFill>
                  <a:noFill/>
                </a:uFill>
                <a:latin typeface="Rubik"/>
                <a:ea typeface="Rubik"/>
                <a:cs typeface="Rubik"/>
                <a:sym typeface="Rubik"/>
                <a:hlinkClick r:id="rId4">
                  <a:extLst>
                    <a:ext uri="{A12FA001-AC4F-418D-AE19-62706E023703}">
                      <ahyp:hlinkClr val="tx"/>
                    </a:ext>
                  </a:extLst>
                </a:hlinkClick>
              </a:rPr>
              <a:t>: </a:t>
            </a:r>
            <a:r>
              <a:rPr b="0" i="0" lang="es" sz="1000" u="sng" cap="none" strike="noStrike">
                <a:solidFill>
                  <a:srgbClr val="999999"/>
                </a:solidFill>
                <a:latin typeface="Rubik"/>
                <a:ea typeface="Rubik"/>
                <a:cs typeface="Rubik"/>
                <a:sym typeface="Rubik"/>
                <a:hlinkClick r:id="rId5">
                  <a:extLst>
                    <a:ext uri="{A12FA001-AC4F-418D-AE19-62706E023703}">
                      <ahyp:hlinkClr val="tx"/>
                    </a:ext>
                  </a:extLst>
                </a:hlinkClick>
              </a:rPr>
              <a:t>https://scikit-learn.org/stable/modules/cross_validation.html</a:t>
            </a:r>
            <a:endParaRPr b="0" i="0" sz="1000" u="none" cap="none" strike="noStrike">
              <a:solidFill>
                <a:srgbClr val="999999"/>
              </a:solidFill>
              <a:latin typeface="Rubik"/>
              <a:ea typeface="Rubik"/>
              <a:cs typeface="Rubik"/>
              <a:sym typeface="Rubik"/>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g2d5d70cbe6c_0_1027"/>
          <p:cNvSpPr txBox="1"/>
          <p:nvPr>
            <p:ph type="title"/>
          </p:nvPr>
        </p:nvSpPr>
        <p:spPr>
          <a:xfrm>
            <a:off x="1959550" y="3924475"/>
            <a:ext cx="5719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DATA ANALYTICS BOOTCAMP | IRONHACK</a:t>
            </a:r>
            <a:endParaRPr>
              <a:latin typeface="Montserrat"/>
              <a:ea typeface="Montserrat"/>
              <a:cs typeface="Montserrat"/>
              <a:sym typeface="Montserrat"/>
            </a:endParaRPr>
          </a:p>
        </p:txBody>
      </p:sp>
      <p:sp>
        <p:nvSpPr>
          <p:cNvPr id="1168" name="Google Shape;1168;g2d5d70cbe6c_0_1027"/>
          <p:cNvSpPr txBox="1"/>
          <p:nvPr>
            <p:ph idx="2" type="title"/>
          </p:nvPr>
        </p:nvSpPr>
        <p:spPr>
          <a:xfrm>
            <a:off x="1959551" y="282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Aggregation: Bootstrap and Bagging</a:t>
            </a:r>
            <a:endParaRPr>
              <a:latin typeface="Montserrat"/>
              <a:ea typeface="Montserrat"/>
              <a:cs typeface="Montserrat"/>
              <a:sym typeface="Montserrat"/>
            </a:endParaRPr>
          </a:p>
        </p:txBody>
      </p:sp>
      <p:pic>
        <p:nvPicPr>
          <p:cNvPr id="1169" name="Google Shape;1169;g2d5d70cbe6c_0_1027"/>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34" name="Google Shape;334;p49"/>
          <p:cNvSpPr/>
          <p:nvPr/>
        </p:nvSpPr>
        <p:spPr>
          <a:xfrm>
            <a:off x="60655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9"/>
          <p:cNvSpPr/>
          <p:nvPr/>
        </p:nvSpPr>
        <p:spPr>
          <a:xfrm>
            <a:off x="5661660" y="268986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9"/>
          <p:cNvSpPr/>
          <p:nvPr/>
        </p:nvSpPr>
        <p:spPr>
          <a:xfrm>
            <a:off x="6370320" y="26060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9"/>
          <p:cNvSpPr/>
          <p:nvPr/>
        </p:nvSpPr>
        <p:spPr>
          <a:xfrm>
            <a:off x="6827520" y="24688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9"/>
          <p:cNvSpPr/>
          <p:nvPr/>
        </p:nvSpPr>
        <p:spPr>
          <a:xfrm>
            <a:off x="6202680" y="3322321"/>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9"/>
          <p:cNvSpPr/>
          <p:nvPr/>
        </p:nvSpPr>
        <p:spPr>
          <a:xfrm>
            <a:off x="7277460" y="251460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9"/>
          <p:cNvSpPr/>
          <p:nvPr/>
        </p:nvSpPr>
        <p:spPr>
          <a:xfrm>
            <a:off x="6172200" y="38328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9"/>
          <p:cNvSpPr/>
          <p:nvPr/>
        </p:nvSpPr>
        <p:spPr>
          <a:xfrm>
            <a:off x="6972300" y="29794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9"/>
          <p:cNvSpPr/>
          <p:nvPr/>
        </p:nvSpPr>
        <p:spPr>
          <a:xfrm>
            <a:off x="7109820" y="3909061"/>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9"/>
          <p:cNvSpPr/>
          <p:nvPr/>
        </p:nvSpPr>
        <p:spPr>
          <a:xfrm>
            <a:off x="7414980" y="323024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9"/>
          <p:cNvSpPr/>
          <p:nvPr/>
        </p:nvSpPr>
        <p:spPr>
          <a:xfrm>
            <a:off x="6758940" y="340428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9"/>
          <p:cNvSpPr/>
          <p:nvPr/>
        </p:nvSpPr>
        <p:spPr>
          <a:xfrm>
            <a:off x="6507480" y="136193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9"/>
          <p:cNvSpPr/>
          <p:nvPr/>
        </p:nvSpPr>
        <p:spPr>
          <a:xfrm>
            <a:off x="5928360" y="12126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9"/>
          <p:cNvSpPr/>
          <p:nvPr/>
        </p:nvSpPr>
        <p:spPr>
          <a:xfrm>
            <a:off x="6080760" y="136509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8" name="Google Shape;348;p49"/>
          <p:cNvCxnSpPr/>
          <p:nvPr/>
        </p:nvCxnSpPr>
        <p:spPr>
          <a:xfrm>
            <a:off x="4570375" y="4420400"/>
            <a:ext cx="3438000" cy="0"/>
          </a:xfrm>
          <a:prstGeom prst="straightConnector1">
            <a:avLst/>
          </a:prstGeom>
          <a:noFill/>
          <a:ln cap="flat" cmpd="sng" w="9525">
            <a:solidFill>
              <a:schemeClr val="dk2"/>
            </a:solidFill>
            <a:prstDash val="solid"/>
            <a:round/>
            <a:headEnd len="sm" w="sm" type="none"/>
            <a:tailEnd len="med" w="med" type="triangle"/>
          </a:ln>
        </p:spPr>
      </p:cxnSp>
      <p:cxnSp>
        <p:nvCxnSpPr>
          <p:cNvPr id="349" name="Google Shape;349;p49"/>
          <p:cNvCxnSpPr/>
          <p:nvPr/>
        </p:nvCxnSpPr>
        <p:spPr>
          <a:xfrm rot="10800000">
            <a:off x="4865125" y="1257250"/>
            <a:ext cx="0" cy="3395100"/>
          </a:xfrm>
          <a:prstGeom prst="straightConnector1">
            <a:avLst/>
          </a:prstGeom>
          <a:noFill/>
          <a:ln cap="flat" cmpd="sng" w="9525">
            <a:solidFill>
              <a:schemeClr val="dk2"/>
            </a:solidFill>
            <a:prstDash val="solid"/>
            <a:round/>
            <a:headEnd len="sm" w="sm" type="none"/>
            <a:tailEnd len="med" w="med" type="triangle"/>
          </a:ln>
        </p:spPr>
      </p:cxnSp>
      <p:sp>
        <p:nvSpPr>
          <p:cNvPr id="350" name="Google Shape;350;p49"/>
          <p:cNvSpPr/>
          <p:nvPr/>
        </p:nvSpPr>
        <p:spPr>
          <a:xfrm>
            <a:off x="5486445" y="29794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9"/>
          <p:cNvSpPr/>
          <p:nvPr/>
        </p:nvSpPr>
        <p:spPr>
          <a:xfrm>
            <a:off x="5082585" y="336803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9"/>
          <p:cNvSpPr/>
          <p:nvPr/>
        </p:nvSpPr>
        <p:spPr>
          <a:xfrm>
            <a:off x="5791245" y="3284215"/>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9"/>
          <p:cNvSpPr/>
          <p:nvPr/>
        </p:nvSpPr>
        <p:spPr>
          <a:xfrm>
            <a:off x="5348575" y="156935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9"/>
          <p:cNvSpPr/>
          <p:nvPr/>
        </p:nvSpPr>
        <p:spPr>
          <a:xfrm>
            <a:off x="5791255" y="1820182"/>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9"/>
          <p:cNvSpPr/>
          <p:nvPr/>
        </p:nvSpPr>
        <p:spPr>
          <a:xfrm>
            <a:off x="6750963" y="1046295"/>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9"/>
          <p:cNvSpPr/>
          <p:nvPr/>
        </p:nvSpPr>
        <p:spPr>
          <a:xfrm>
            <a:off x="7117442" y="1220920"/>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9"/>
          <p:cNvSpPr/>
          <p:nvPr/>
        </p:nvSpPr>
        <p:spPr>
          <a:xfrm>
            <a:off x="6522720" y="230124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9"/>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434343"/>
                </a:solidFill>
                <a:latin typeface="Rubik"/>
                <a:ea typeface="Rubik"/>
                <a:cs typeface="Rubik"/>
                <a:sym typeface="Rubik"/>
              </a:rPr>
              <a:t>KNN - Ejemplo</a:t>
            </a:r>
            <a:endParaRPr b="0" i="0" sz="2400" u="none" cap="none" strike="noStrike">
              <a:solidFill>
                <a:srgbClr val="434343"/>
              </a:solidFill>
              <a:latin typeface="Rubik"/>
              <a:ea typeface="Rubik"/>
              <a:cs typeface="Rubik"/>
              <a:sym typeface="Rubik"/>
            </a:endParaRPr>
          </a:p>
        </p:txBody>
      </p:sp>
      <p:sp>
        <p:nvSpPr>
          <p:cNvPr id="359" name="Google Shape;359;p49"/>
          <p:cNvSpPr txBox="1"/>
          <p:nvPr/>
        </p:nvSpPr>
        <p:spPr>
          <a:xfrm>
            <a:off x="542175" y="1046300"/>
            <a:ext cx="3438000" cy="24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Si elegimos k &gt; 1, se vota según el número de vecinos.</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a:ea typeface="Rubik"/>
                <a:cs typeface="Rubik"/>
                <a:sym typeface="Rubik"/>
              </a:rPr>
              <a:t>Por ejemplo, con k = 3 tenemos dos vecinos Amarillos y uno Gris.</a:t>
            </a:r>
            <a:endParaRPr b="0" i="0" sz="1600" u="none" cap="none" strike="noStrike">
              <a:solidFill>
                <a:srgbClr val="434343"/>
              </a:solidFill>
              <a:latin typeface="Rubik"/>
              <a:ea typeface="Rubik"/>
              <a:cs typeface="Rubik"/>
              <a:sym typeface="Rubik"/>
            </a:endParaRPr>
          </a:p>
        </p:txBody>
      </p:sp>
      <p:sp>
        <p:nvSpPr>
          <p:cNvPr id="360" name="Google Shape;360;p49"/>
          <p:cNvSpPr txBox="1"/>
          <p:nvPr/>
        </p:nvSpPr>
        <p:spPr>
          <a:xfrm>
            <a:off x="4752125" y="44570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1</a:t>
            </a:r>
            <a:endParaRPr b="0" i="0" sz="1600" u="none" cap="none" strike="noStrike">
              <a:solidFill>
                <a:srgbClr val="666666"/>
              </a:solidFill>
              <a:latin typeface="Rubik"/>
              <a:ea typeface="Rubik"/>
              <a:cs typeface="Rubik"/>
              <a:sym typeface="Rubik"/>
            </a:endParaRPr>
          </a:p>
        </p:txBody>
      </p:sp>
      <p:sp>
        <p:nvSpPr>
          <p:cNvPr id="361" name="Google Shape;361;p49"/>
          <p:cNvSpPr txBox="1"/>
          <p:nvPr/>
        </p:nvSpPr>
        <p:spPr>
          <a:xfrm rot="-5400000">
            <a:off x="2932250" y="2738750"/>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2</a:t>
            </a:r>
            <a:endParaRPr b="0" i="0" sz="1600" u="none" cap="none" strike="noStrike">
              <a:solidFill>
                <a:srgbClr val="666666"/>
              </a:solidFill>
              <a:latin typeface="Rubik"/>
              <a:ea typeface="Rubik"/>
              <a:cs typeface="Rubik"/>
              <a:sym typeface="Rubik"/>
            </a:endParaRPr>
          </a:p>
        </p:txBody>
      </p:sp>
      <p:sp>
        <p:nvSpPr>
          <p:cNvPr id="362" name="Google Shape;362;p49"/>
          <p:cNvSpPr/>
          <p:nvPr/>
        </p:nvSpPr>
        <p:spPr>
          <a:xfrm>
            <a:off x="7269480" y="18592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9"/>
          <p:cNvSpPr/>
          <p:nvPr/>
        </p:nvSpPr>
        <p:spPr>
          <a:xfrm>
            <a:off x="6888480" y="1630680"/>
            <a:ext cx="137100" cy="1371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9"/>
          <p:cNvSpPr/>
          <p:nvPr/>
        </p:nvSpPr>
        <p:spPr>
          <a:xfrm>
            <a:off x="6568370" y="1957267"/>
            <a:ext cx="137100" cy="137100"/>
          </a:xfrm>
          <a:prstGeom prst="ellipse">
            <a:avLst/>
          </a:prstGeom>
          <a:solidFill>
            <a:srgbClr val="FFFFFF"/>
          </a:solidFill>
          <a:ln cap="flat" cmpd="sng" w="9525">
            <a:solidFill>
              <a:srgbClr val="4343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5" name="Google Shape;365;p49"/>
          <p:cNvCxnSpPr/>
          <p:nvPr/>
        </p:nvCxnSpPr>
        <p:spPr>
          <a:xfrm>
            <a:off x="1803950" y="3303200"/>
            <a:ext cx="0" cy="626100"/>
          </a:xfrm>
          <a:prstGeom prst="straightConnector1">
            <a:avLst/>
          </a:prstGeom>
          <a:noFill/>
          <a:ln cap="flat" cmpd="sng" w="9525">
            <a:solidFill>
              <a:srgbClr val="434343"/>
            </a:solidFill>
            <a:prstDash val="solid"/>
            <a:round/>
            <a:headEnd len="sm" w="sm" type="none"/>
            <a:tailEnd len="med" w="med" type="stealth"/>
          </a:ln>
        </p:spPr>
      </p:cxnSp>
      <p:sp>
        <p:nvSpPr>
          <p:cNvPr id="366" name="Google Shape;366;p49"/>
          <p:cNvSpPr txBox="1"/>
          <p:nvPr/>
        </p:nvSpPr>
        <p:spPr>
          <a:xfrm>
            <a:off x="1240550" y="4071975"/>
            <a:ext cx="1964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400"/>
              <a:buFont typeface="Arial"/>
              <a:buNone/>
            </a:pPr>
            <a:r>
              <a:rPr b="1" i="0" lang="es" sz="2400" u="none" cap="none" strike="noStrike">
                <a:solidFill>
                  <a:srgbClr val="FCD300"/>
                </a:solidFill>
                <a:latin typeface="Rubik"/>
                <a:ea typeface="Rubik"/>
                <a:cs typeface="Rubik"/>
                <a:sym typeface="Rubik"/>
              </a:rPr>
              <a:t>AMARILLO</a:t>
            </a:r>
            <a:endParaRPr b="0" i="0" sz="2400" u="none" cap="none" strike="noStrike">
              <a:solidFill>
                <a:srgbClr val="FCD300"/>
              </a:solidFill>
              <a:latin typeface="Rubik"/>
              <a:ea typeface="Rubik"/>
              <a:cs typeface="Rubik"/>
              <a:sym typeface="Rubik"/>
            </a:endParaRPr>
          </a:p>
        </p:txBody>
      </p:sp>
      <p:sp>
        <p:nvSpPr>
          <p:cNvPr id="367" name="Google Shape;367;p49"/>
          <p:cNvSpPr/>
          <p:nvPr/>
        </p:nvSpPr>
        <p:spPr>
          <a:xfrm>
            <a:off x="960652" y="4199597"/>
            <a:ext cx="279900" cy="279900"/>
          </a:xfrm>
          <a:prstGeom prst="ellipse">
            <a:avLst/>
          </a:prstGeom>
          <a:solidFill>
            <a:srgbClr val="FCD30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9"/>
          <p:cNvSpPr/>
          <p:nvPr/>
        </p:nvSpPr>
        <p:spPr>
          <a:xfrm>
            <a:off x="6370320" y="1847167"/>
            <a:ext cx="137100" cy="137100"/>
          </a:xfrm>
          <a:prstGeom prst="ellipse">
            <a:avLst/>
          </a:prstGeom>
          <a:solidFill>
            <a:srgbClr val="CCCCCC"/>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9"/>
          <p:cNvGrpSpPr/>
          <p:nvPr/>
        </p:nvGrpSpPr>
        <p:grpSpPr>
          <a:xfrm>
            <a:off x="6092650" y="1075171"/>
            <a:ext cx="1042581" cy="1371775"/>
            <a:chOff x="5871427" y="-320608"/>
            <a:chExt cx="2152313" cy="2943723"/>
          </a:xfrm>
        </p:grpSpPr>
        <p:sp>
          <p:nvSpPr>
            <p:cNvPr id="370" name="Google Shape;370;p49"/>
            <p:cNvSpPr/>
            <p:nvPr/>
          </p:nvSpPr>
          <p:spPr>
            <a:xfrm>
              <a:off x="5920740" y="520115"/>
              <a:ext cx="2103000" cy="2103000"/>
            </a:xfrm>
            <a:prstGeom prst="ellipse">
              <a:avLst/>
            </a:prstGeom>
            <a:noFill/>
            <a:ln cap="flat" cmpd="sng" w="19050">
              <a:solidFill>
                <a:srgbClr val="2C2C2C"/>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1" name="Google Shape;371;p49"/>
            <p:cNvSpPr txBox="1"/>
            <p:nvPr/>
          </p:nvSpPr>
          <p:spPr>
            <a:xfrm>
              <a:off x="5871427" y="-320608"/>
              <a:ext cx="1522200" cy="66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Rubik"/>
                  <a:ea typeface="Rubik"/>
                  <a:cs typeface="Rubik"/>
                  <a:sym typeface="Rubik"/>
                </a:rPr>
                <a:t>k = 3</a:t>
              </a:r>
              <a:endParaRPr b="1" i="0" sz="1400" u="none" cap="none" strike="noStrike">
                <a:solidFill>
                  <a:srgbClr val="000000"/>
                </a:solidFill>
                <a:latin typeface="Rubik"/>
                <a:ea typeface="Rubik"/>
                <a:cs typeface="Rubik"/>
                <a:sym typeface="Rubik"/>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g2d5d70cbe6c_0_10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Bootstrap</a:t>
            </a:r>
            <a:endParaRPr>
              <a:latin typeface="Montserrat"/>
              <a:ea typeface="Montserrat"/>
              <a:cs typeface="Montserrat"/>
              <a:sym typeface="Montserrat"/>
            </a:endParaRPr>
          </a:p>
        </p:txBody>
      </p:sp>
      <p:sp>
        <p:nvSpPr>
          <p:cNvPr id="1175" name="Google Shape;1175;g2d5d70cbe6c_0_1033"/>
          <p:cNvSpPr txBox="1"/>
          <p:nvPr>
            <p:ph idx="1" type="body"/>
          </p:nvPr>
        </p:nvSpPr>
        <p:spPr>
          <a:xfrm>
            <a:off x="311700" y="1152475"/>
            <a:ext cx="838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Arial"/>
                <a:ea typeface="Arial"/>
                <a:cs typeface="Arial"/>
                <a:sym typeface="Arial"/>
              </a:rPr>
              <a:t>To produce a reliable estimate we need enough samples in the dataset but sometimes it is not possible to collect enough real data.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s" sz="2000">
                <a:latin typeface="Arial"/>
                <a:ea typeface="Arial"/>
                <a:cs typeface="Arial"/>
                <a:sym typeface="Arial"/>
              </a:rPr>
              <a:t>Bootstrap method allows us to emulate the process of obtaining new sample sets from the original data. Hence </a:t>
            </a:r>
            <a:r>
              <a:rPr b="1" lang="es" sz="2000">
                <a:latin typeface="Arial"/>
                <a:ea typeface="Arial"/>
                <a:cs typeface="Arial"/>
                <a:sym typeface="Arial"/>
              </a:rPr>
              <a:t>bootstrapping is the process of generating distinct data sets by repeatedly sampling observations (with replacement) from the original data set.</a:t>
            </a:r>
            <a:endParaRPr b="1" sz="20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g2d5d70cbe6c_0_10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Bootstrap</a:t>
            </a:r>
            <a:endParaRPr>
              <a:latin typeface="Montserrat"/>
              <a:ea typeface="Montserrat"/>
              <a:cs typeface="Montserrat"/>
              <a:sym typeface="Montserrat"/>
            </a:endParaRPr>
          </a:p>
        </p:txBody>
      </p:sp>
      <p:pic>
        <p:nvPicPr>
          <p:cNvPr id="1181" name="Google Shape;1181;g2d5d70cbe6c_0_1038"/>
          <p:cNvPicPr preferRelativeResize="0"/>
          <p:nvPr/>
        </p:nvPicPr>
        <p:blipFill>
          <a:blip r:embed="rId3">
            <a:alphaModFix/>
          </a:blip>
          <a:stretch>
            <a:fillRect/>
          </a:stretch>
        </p:blipFill>
        <p:spPr>
          <a:xfrm>
            <a:off x="2489375" y="1017725"/>
            <a:ext cx="4314003" cy="38209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85" name="Shape 1185"/>
        <p:cNvGrpSpPr/>
        <p:nvPr/>
      </p:nvGrpSpPr>
      <p:grpSpPr>
        <a:xfrm>
          <a:off x="0" y="0"/>
          <a:ext cx="0" cy="0"/>
          <a:chOff x="0" y="0"/>
          <a:chExt cx="0" cy="0"/>
        </a:xfrm>
      </p:grpSpPr>
      <p:pic>
        <p:nvPicPr>
          <p:cNvPr descr="We reveal the answer to my Wisdom of the Crowds competition. I asked you to guess how many jellybeans were in a jar. How close was the wisdom of the crowd, but first we need to answer - which average should we use?" id="1186" name="Google Shape;1186;g2d5d70cbe6c_0_1043" title="Wisdom of the Crowds competition - the answer">
            <a:hlinkClick r:id="rId3"/>
          </p:cNvPr>
          <p:cNvPicPr preferRelativeResize="0"/>
          <p:nvPr/>
        </p:nvPicPr>
        <p:blipFill rotWithShape="1">
          <a:blip r:embed="rId4">
            <a:alphaModFix/>
          </a:blip>
          <a:srcRect b="0" l="0" r="0" t="0"/>
          <a:stretch/>
        </p:blipFill>
        <p:spPr>
          <a:xfrm>
            <a:off x="1519725" y="282538"/>
            <a:ext cx="6104550" cy="45784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0" name="Shape 1190"/>
        <p:cNvGrpSpPr/>
        <p:nvPr/>
      </p:nvGrpSpPr>
      <p:grpSpPr>
        <a:xfrm>
          <a:off x="0" y="0"/>
          <a:ext cx="0" cy="0"/>
          <a:chOff x="0" y="0"/>
          <a:chExt cx="0" cy="0"/>
        </a:xfrm>
      </p:grpSpPr>
      <p:sp>
        <p:nvSpPr>
          <p:cNvPr id="1191" name="Google Shape;1191;g2d5d70cbe6c_0_104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Ensambles</a:t>
            </a:r>
            <a:endParaRPr b="1" i="0" sz="2800" u="none" cap="none" strike="noStrike">
              <a:solidFill>
                <a:srgbClr val="2DC5FA"/>
              </a:solidFill>
              <a:latin typeface="Montserrat"/>
              <a:ea typeface="Montserrat"/>
              <a:cs typeface="Montserrat"/>
              <a:sym typeface="Montserrat"/>
            </a:endParaRPr>
          </a:p>
        </p:txBody>
      </p:sp>
      <p:sp>
        <p:nvSpPr>
          <p:cNvPr id="1192" name="Google Shape;1192;g2d5d70cbe6c_0_1047"/>
          <p:cNvSpPr txBox="1"/>
          <p:nvPr/>
        </p:nvSpPr>
        <p:spPr>
          <a:xfrm>
            <a:off x="899775" y="1044225"/>
            <a:ext cx="6669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0" i="0" lang="es" sz="1800" u="none" cap="none" strike="noStrike">
                <a:solidFill>
                  <a:srgbClr val="E1446D"/>
                </a:solidFill>
                <a:latin typeface="Rubik"/>
                <a:ea typeface="Rubik"/>
                <a:cs typeface="Rubik"/>
                <a:sym typeface="Rubik"/>
              </a:rPr>
              <a:t>Idea:</a:t>
            </a:r>
            <a:r>
              <a:rPr b="0" i="0" lang="es" sz="1800" u="none" cap="none" strike="noStrike">
                <a:solidFill>
                  <a:srgbClr val="434343"/>
                </a:solidFill>
                <a:latin typeface="Rubik Light"/>
                <a:ea typeface="Rubik Light"/>
                <a:cs typeface="Rubik Light"/>
                <a:sym typeface="Rubik Light"/>
              </a:rPr>
              <a:t> entrenar muchos modelos y hacerlos votar. </a:t>
            </a:r>
            <a:endParaRPr b="0" i="0" sz="1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b="0" i="0" lang="es" sz="1800" u="none" cap="none" strike="noStrike">
                <a:solidFill>
                  <a:srgbClr val="434343"/>
                </a:solidFill>
                <a:latin typeface="Rubik Light"/>
                <a:ea typeface="Rubik Light"/>
                <a:cs typeface="Rubik Light"/>
                <a:sym typeface="Rubik Light"/>
              </a:rPr>
              <a:t>La clasificación resultante es la que reciba más votos.</a:t>
            </a:r>
            <a:endParaRPr b="0" i="0" sz="1800" u="none" cap="none" strike="noStrike">
              <a:solidFill>
                <a:srgbClr val="434343"/>
              </a:solidFill>
              <a:latin typeface="Rubik Light"/>
              <a:ea typeface="Rubik Light"/>
              <a:cs typeface="Rubik Light"/>
              <a:sym typeface="Rubik Light"/>
            </a:endParaRPr>
          </a:p>
        </p:txBody>
      </p:sp>
      <p:sp>
        <p:nvSpPr>
          <p:cNvPr id="1193" name="Google Shape;1193;g2d5d70cbe6c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7" name="Shape 1197"/>
        <p:cNvGrpSpPr/>
        <p:nvPr/>
      </p:nvGrpSpPr>
      <p:grpSpPr>
        <a:xfrm>
          <a:off x="0" y="0"/>
          <a:ext cx="0" cy="0"/>
          <a:chOff x="0" y="0"/>
          <a:chExt cx="0" cy="0"/>
        </a:xfrm>
      </p:grpSpPr>
      <p:sp>
        <p:nvSpPr>
          <p:cNvPr id="1198" name="Google Shape;1198;g2d5d70cbe6c_0_1053"/>
          <p:cNvSpPr txBox="1"/>
          <p:nvPr/>
        </p:nvSpPr>
        <p:spPr>
          <a:xfrm>
            <a:off x="5684175" y="3488525"/>
            <a:ext cx="30198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0" i="0" lang="es" sz="1800" u="none" cap="none" strike="noStrike">
                <a:solidFill>
                  <a:srgbClr val="E1446D"/>
                </a:solidFill>
                <a:latin typeface="Rubik"/>
                <a:ea typeface="Rubik"/>
                <a:cs typeface="Rubik"/>
                <a:sym typeface="Rubik"/>
              </a:rPr>
              <a:t>Idea:</a:t>
            </a:r>
            <a:r>
              <a:rPr b="0" i="0" lang="es" sz="1800" u="none" cap="none" strike="noStrike">
                <a:solidFill>
                  <a:srgbClr val="434343"/>
                </a:solidFill>
                <a:latin typeface="Rubik Light"/>
                <a:ea typeface="Rubik Light"/>
                <a:cs typeface="Rubik Light"/>
                <a:sym typeface="Rubik Light"/>
              </a:rPr>
              <a:t> entrenar muchos modelos y hacerlos votar. </a:t>
            </a:r>
            <a:endParaRPr b="0" i="0" sz="1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b="0" i="0" lang="es" sz="1800" u="none" cap="none" strike="noStrike">
                <a:solidFill>
                  <a:srgbClr val="434343"/>
                </a:solidFill>
                <a:latin typeface="Rubik Light"/>
                <a:ea typeface="Rubik Light"/>
                <a:cs typeface="Rubik Light"/>
                <a:sym typeface="Rubik Light"/>
              </a:rPr>
              <a:t>La clasificación resultante es la que reciba más votos.</a:t>
            </a:r>
            <a:endParaRPr b="0" i="0" sz="1800" u="none" cap="none" strike="noStrike">
              <a:solidFill>
                <a:srgbClr val="434343"/>
              </a:solidFill>
              <a:latin typeface="Rubik Light"/>
              <a:ea typeface="Rubik Light"/>
              <a:cs typeface="Rubik Light"/>
              <a:sym typeface="Rubik Light"/>
            </a:endParaRPr>
          </a:p>
        </p:txBody>
      </p:sp>
      <p:sp>
        <p:nvSpPr>
          <p:cNvPr id="1199" name="Google Shape;1199;g2d5d70cbe6c_0_10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200" name="Google Shape;1200;g2d5d70cbe6c_0_1053"/>
          <p:cNvPicPr preferRelativeResize="0"/>
          <p:nvPr/>
        </p:nvPicPr>
        <p:blipFill rotWithShape="1">
          <a:blip r:embed="rId3">
            <a:alphaModFix/>
          </a:blip>
          <a:srcRect b="0" l="0" r="0" t="0"/>
          <a:stretch/>
        </p:blipFill>
        <p:spPr>
          <a:xfrm>
            <a:off x="818675" y="962575"/>
            <a:ext cx="4424625" cy="4076150"/>
          </a:xfrm>
          <a:prstGeom prst="rect">
            <a:avLst/>
          </a:prstGeom>
          <a:noFill/>
          <a:ln>
            <a:noFill/>
          </a:ln>
        </p:spPr>
      </p:pic>
      <p:sp>
        <p:nvSpPr>
          <p:cNvPr id="1201" name="Google Shape;1201;g2d5d70cbe6c_0_105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Ensambles</a:t>
            </a:r>
            <a:endParaRPr b="1" i="0" sz="28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5" name="Shape 1205"/>
        <p:cNvGrpSpPr/>
        <p:nvPr/>
      </p:nvGrpSpPr>
      <p:grpSpPr>
        <a:xfrm>
          <a:off x="0" y="0"/>
          <a:ext cx="0" cy="0"/>
          <a:chOff x="0" y="0"/>
          <a:chExt cx="0" cy="0"/>
        </a:xfrm>
      </p:grpSpPr>
      <p:sp>
        <p:nvSpPr>
          <p:cNvPr id="1206" name="Google Shape;1206;g2d5d70cbe6c_0_1060"/>
          <p:cNvSpPr txBox="1"/>
          <p:nvPr/>
        </p:nvSpPr>
        <p:spPr>
          <a:xfrm>
            <a:off x="5684175" y="3488525"/>
            <a:ext cx="30198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0" i="0" lang="es" sz="1800" u="none" cap="none" strike="noStrike">
                <a:solidFill>
                  <a:srgbClr val="E1446D"/>
                </a:solidFill>
                <a:latin typeface="Rubik"/>
                <a:ea typeface="Rubik"/>
                <a:cs typeface="Rubik"/>
                <a:sym typeface="Rubik"/>
              </a:rPr>
              <a:t>Idea:</a:t>
            </a:r>
            <a:r>
              <a:rPr b="0" i="0" lang="es" sz="1800" u="none" cap="none" strike="noStrike">
                <a:solidFill>
                  <a:srgbClr val="434343"/>
                </a:solidFill>
                <a:latin typeface="Rubik Light"/>
                <a:ea typeface="Rubik Light"/>
                <a:cs typeface="Rubik Light"/>
                <a:sym typeface="Rubik Light"/>
              </a:rPr>
              <a:t> entrenar muchos modelos y hacerlos votar. </a:t>
            </a:r>
            <a:endParaRPr b="0" i="0" sz="1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b="0" i="0" lang="es" sz="1800" u="none" cap="none" strike="noStrike">
                <a:solidFill>
                  <a:srgbClr val="434343"/>
                </a:solidFill>
                <a:latin typeface="Rubik Light"/>
                <a:ea typeface="Rubik Light"/>
                <a:cs typeface="Rubik Light"/>
                <a:sym typeface="Rubik Light"/>
              </a:rPr>
              <a:t>La clasificación resultante es la que reciba más votos.</a:t>
            </a:r>
            <a:endParaRPr b="0" i="0" sz="1800" u="none" cap="none" strike="noStrike">
              <a:solidFill>
                <a:srgbClr val="434343"/>
              </a:solidFill>
              <a:latin typeface="Rubik Light"/>
              <a:ea typeface="Rubik Light"/>
              <a:cs typeface="Rubik Light"/>
              <a:sym typeface="Rubik Light"/>
            </a:endParaRPr>
          </a:p>
        </p:txBody>
      </p:sp>
      <p:sp>
        <p:nvSpPr>
          <p:cNvPr id="1207" name="Google Shape;1207;g2d5d70cbe6c_0_10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208" name="Google Shape;1208;g2d5d70cbe6c_0_1060"/>
          <p:cNvPicPr preferRelativeResize="0"/>
          <p:nvPr/>
        </p:nvPicPr>
        <p:blipFill rotWithShape="1">
          <a:blip r:embed="rId3">
            <a:alphaModFix/>
          </a:blip>
          <a:srcRect b="0" l="0" r="0" t="0"/>
          <a:stretch/>
        </p:blipFill>
        <p:spPr>
          <a:xfrm>
            <a:off x="818675" y="962575"/>
            <a:ext cx="4424625" cy="4076150"/>
          </a:xfrm>
          <a:prstGeom prst="rect">
            <a:avLst/>
          </a:prstGeom>
          <a:noFill/>
          <a:ln>
            <a:noFill/>
          </a:ln>
        </p:spPr>
      </p:pic>
      <p:sp>
        <p:nvSpPr>
          <p:cNvPr id="1209" name="Google Shape;1209;g2d5d70cbe6c_0_1060"/>
          <p:cNvSpPr/>
          <p:nvPr/>
        </p:nvSpPr>
        <p:spPr>
          <a:xfrm>
            <a:off x="5758925" y="1082175"/>
            <a:ext cx="2647500" cy="21210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d5d70cbe6c_0_1060"/>
          <p:cNvSpPr txBox="1"/>
          <p:nvPr/>
        </p:nvSpPr>
        <p:spPr>
          <a:xfrm>
            <a:off x="5865725" y="1377675"/>
            <a:ext cx="2433900" cy="153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FFFFFF"/>
                </a:solidFill>
                <a:latin typeface="Rubik"/>
                <a:ea typeface="Rubik"/>
                <a:cs typeface="Rubik"/>
                <a:sym typeface="Rubik"/>
              </a:rPr>
              <a:t>Aún mejor,</a:t>
            </a:r>
            <a:r>
              <a:rPr b="0" i="0" lang="es" sz="1800" u="none" cap="none" strike="noStrike">
                <a:solidFill>
                  <a:srgbClr val="FFFFFF"/>
                </a:solidFill>
                <a:latin typeface="Rubik"/>
                <a:ea typeface="Rubik"/>
                <a:cs typeface="Rubik"/>
                <a:sym typeface="Rubik"/>
              </a:rPr>
              <a:t> si los modelos devuelven scores, se puede hacer una votación ponderada.</a:t>
            </a:r>
            <a:endParaRPr b="0" i="0" sz="1800" u="none" cap="none" strike="noStrike">
              <a:solidFill>
                <a:srgbClr val="FFFFFF"/>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ubik"/>
              <a:ea typeface="Rubik"/>
              <a:cs typeface="Rubik"/>
              <a:sym typeface="Rubik"/>
            </a:endParaRPr>
          </a:p>
        </p:txBody>
      </p:sp>
      <p:sp>
        <p:nvSpPr>
          <p:cNvPr id="1211" name="Google Shape;1211;g2d5d70cbe6c_0_106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Ensambles</a:t>
            </a:r>
            <a:endParaRPr b="1" i="0" sz="28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g2d5d70cbe6c_0_10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217" name="Google Shape;1217;g2d5d70cbe6c_0_1069"/>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1218" name="Google Shape;1218;g2d5d70cbe6c_0_1069"/>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¿Qué necesitamos para que esta idea funcione?</a:t>
            </a:r>
            <a:endParaRPr b="0" i="0" sz="4400" u="none" cap="none" strike="noStrike">
              <a:solidFill>
                <a:srgbClr val="434343"/>
              </a:solidFill>
              <a:latin typeface="Rubik"/>
              <a:ea typeface="Rubik"/>
              <a:cs typeface="Rubik"/>
              <a:sym typeface="Rubik"/>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g2d5d70cbe6c_0_10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24" name="Google Shape;1224;g2d5d70cbe6c_0_1075"/>
          <p:cNvSpPr txBox="1"/>
          <p:nvPr/>
        </p:nvSpPr>
        <p:spPr>
          <a:xfrm>
            <a:off x="899775" y="1021925"/>
            <a:ext cx="7515900" cy="145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Light"/>
                <a:ea typeface="Rubik Light"/>
                <a:cs typeface="Rubik Light"/>
                <a:sym typeface="Rubik Light"/>
              </a:rPr>
              <a:t>Si todos los modelos son muy parecidos, no van a agregar mucha información nueva en la votación. </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Light"/>
                <a:ea typeface="Rubik Light"/>
                <a:cs typeface="Rubik Light"/>
                <a:sym typeface="Rubik Light"/>
              </a:rPr>
              <a:t>Necesitamos modelos diferentes entre sí, poco correlacionados. </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E1446D"/>
                </a:solidFill>
                <a:latin typeface="Rubik Light"/>
                <a:ea typeface="Rubik Light"/>
                <a:cs typeface="Rubik Light"/>
                <a:sym typeface="Rubik Light"/>
              </a:rPr>
              <a:t>Los modelos pueden ser diferentes entre sí por una variedad de razones:</a:t>
            </a:r>
            <a:endParaRPr b="0" i="0" sz="1600" u="none" cap="none" strike="noStrike">
              <a:solidFill>
                <a:srgbClr val="E1446D"/>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p:txBody>
      </p:sp>
      <p:cxnSp>
        <p:nvCxnSpPr>
          <p:cNvPr id="1225" name="Google Shape;1225;g2d5d70cbe6c_0_1075"/>
          <p:cNvCxnSpPr/>
          <p:nvPr/>
        </p:nvCxnSpPr>
        <p:spPr>
          <a:xfrm>
            <a:off x="2078075" y="2474875"/>
            <a:ext cx="0" cy="1469700"/>
          </a:xfrm>
          <a:prstGeom prst="straightConnector1">
            <a:avLst/>
          </a:prstGeom>
          <a:noFill/>
          <a:ln cap="flat" cmpd="sng" w="9525">
            <a:solidFill>
              <a:schemeClr val="dk2"/>
            </a:solidFill>
            <a:prstDash val="solid"/>
            <a:round/>
            <a:headEnd len="sm" w="sm" type="none"/>
            <a:tailEnd len="sm" w="sm" type="none"/>
          </a:ln>
        </p:spPr>
      </p:cxnSp>
      <p:sp>
        <p:nvSpPr>
          <p:cNvPr id="1226" name="Google Shape;1226;g2d5d70cbe6c_0_1075"/>
          <p:cNvSpPr txBox="1"/>
          <p:nvPr/>
        </p:nvSpPr>
        <p:spPr>
          <a:xfrm>
            <a:off x="2078075" y="2980075"/>
            <a:ext cx="6218400" cy="9759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000000"/>
              </a:buClr>
              <a:buSzPts val="1600"/>
              <a:buFont typeface="Rubik"/>
              <a:buChar char="●"/>
            </a:pPr>
            <a:r>
              <a:rPr b="0" i="0" lang="es" sz="1600" u="none" cap="none" strike="noStrike">
                <a:solidFill>
                  <a:srgbClr val="434343"/>
                </a:solidFill>
                <a:latin typeface="Rubik"/>
                <a:ea typeface="Rubik"/>
                <a:cs typeface="Rubik"/>
                <a:sym typeface="Rubik"/>
              </a:rPr>
              <a:t>Puede haber diferencia en la </a:t>
            </a:r>
            <a:r>
              <a:rPr b="0" i="0" lang="es" sz="1600" u="none" cap="none" strike="noStrike">
                <a:solidFill>
                  <a:srgbClr val="E1446D"/>
                </a:solidFill>
                <a:latin typeface="Rubik"/>
                <a:ea typeface="Rubik"/>
                <a:cs typeface="Rubik"/>
                <a:sym typeface="Rubik"/>
              </a:rPr>
              <a:t>población de datos</a:t>
            </a:r>
            <a:endParaRPr b="0" i="0" sz="1600" u="none" cap="none" strike="noStrike">
              <a:solidFill>
                <a:srgbClr val="E1446D"/>
              </a:solidFill>
              <a:latin typeface="Rubik"/>
              <a:ea typeface="Rubik"/>
              <a:cs typeface="Rubik"/>
              <a:sym typeface="Rubik"/>
            </a:endParaRPr>
          </a:p>
          <a:p>
            <a:pPr indent="-330200" lvl="0" marL="457200" marR="0" rtl="0" algn="l">
              <a:lnSpc>
                <a:spcPct val="100000"/>
              </a:lnSpc>
              <a:spcBef>
                <a:spcPts val="0"/>
              </a:spcBef>
              <a:spcAft>
                <a:spcPts val="0"/>
              </a:spcAft>
              <a:buClr>
                <a:srgbClr val="434343"/>
              </a:buClr>
              <a:buSzPts val="1600"/>
              <a:buFont typeface="Rubik"/>
              <a:buChar char="●"/>
            </a:pPr>
            <a:r>
              <a:rPr b="0" i="0" lang="es" sz="1600" u="none" cap="none" strike="noStrike">
                <a:solidFill>
                  <a:srgbClr val="434343"/>
                </a:solidFill>
                <a:latin typeface="Rubik"/>
                <a:ea typeface="Rubik"/>
                <a:cs typeface="Rubik"/>
                <a:sym typeface="Rubik"/>
              </a:rPr>
              <a:t>Puede haber una </a:t>
            </a:r>
            <a:r>
              <a:rPr b="0" i="0" lang="es" sz="1600" u="none" cap="none" strike="noStrike">
                <a:solidFill>
                  <a:srgbClr val="E1446D"/>
                </a:solidFill>
                <a:latin typeface="Rubik"/>
                <a:ea typeface="Rubik"/>
                <a:cs typeface="Rubik"/>
                <a:sym typeface="Rubik"/>
              </a:rPr>
              <a:t>técnica de modelado</a:t>
            </a:r>
            <a:r>
              <a:rPr b="0" i="0" lang="es" sz="1600" u="none" cap="none" strike="noStrike">
                <a:solidFill>
                  <a:srgbClr val="434343"/>
                </a:solidFill>
                <a:latin typeface="Rubik"/>
                <a:ea typeface="Rubik"/>
                <a:cs typeface="Rubik"/>
                <a:sym typeface="Rubik"/>
              </a:rPr>
              <a:t> utilizada diferente</a:t>
            </a:r>
            <a:endParaRPr b="0" i="0" sz="1600" u="none" cap="none" strike="noStrike">
              <a:solidFill>
                <a:srgbClr val="434343"/>
              </a:solidFill>
              <a:latin typeface="Rubik"/>
              <a:ea typeface="Rubik"/>
              <a:cs typeface="Rubik"/>
              <a:sym typeface="Rubik"/>
            </a:endParaRPr>
          </a:p>
          <a:p>
            <a:pPr indent="-330200" lvl="0" marL="457200" marR="0" rtl="0" algn="l">
              <a:lnSpc>
                <a:spcPct val="100000"/>
              </a:lnSpc>
              <a:spcBef>
                <a:spcPts val="0"/>
              </a:spcBef>
              <a:spcAft>
                <a:spcPts val="0"/>
              </a:spcAft>
              <a:buClr>
                <a:srgbClr val="434343"/>
              </a:buClr>
              <a:buSzPts val="1600"/>
              <a:buFont typeface="Rubik"/>
              <a:buChar char="●"/>
            </a:pPr>
            <a:r>
              <a:rPr b="0" i="0" lang="es" sz="1600" u="none" cap="none" strike="noStrike">
                <a:solidFill>
                  <a:srgbClr val="434343"/>
                </a:solidFill>
                <a:latin typeface="Rubik"/>
                <a:ea typeface="Rubik"/>
                <a:cs typeface="Rubik"/>
                <a:sym typeface="Rubik"/>
              </a:rPr>
              <a:t>Puede haber una </a:t>
            </a:r>
            <a:r>
              <a:rPr b="0" i="0" lang="es" sz="1600" u="none" cap="none" strike="noStrike">
                <a:solidFill>
                  <a:srgbClr val="E1446D"/>
                </a:solidFill>
                <a:latin typeface="Rubik"/>
                <a:ea typeface="Rubik"/>
                <a:cs typeface="Rubik"/>
                <a:sym typeface="Rubik"/>
              </a:rPr>
              <a:t>hipótesis</a:t>
            </a:r>
            <a:r>
              <a:rPr b="0" i="0" lang="es" sz="1600" u="none" cap="none" strike="noStrike">
                <a:solidFill>
                  <a:srgbClr val="434343"/>
                </a:solidFill>
                <a:latin typeface="Rubik"/>
                <a:ea typeface="Rubik"/>
                <a:cs typeface="Rubik"/>
                <a:sym typeface="Rubik"/>
              </a:rPr>
              <a:t> diferente</a:t>
            </a:r>
            <a:endParaRPr b="0" i="0" sz="1600" u="none" cap="none" strike="noStrike">
              <a:solidFill>
                <a:srgbClr val="434343"/>
              </a:solidFill>
              <a:latin typeface="Rubik"/>
              <a:ea typeface="Rubik"/>
              <a:cs typeface="Rubik"/>
              <a:sym typeface="Rubik"/>
            </a:endParaRPr>
          </a:p>
        </p:txBody>
      </p:sp>
      <p:sp>
        <p:nvSpPr>
          <p:cNvPr id="1227" name="Google Shape;1227;g2d5d70cbe6c_0_107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Ensambles</a:t>
            </a:r>
            <a:endParaRPr b="1" i="0" sz="2800" u="none" cap="none" strike="noStrike">
              <a:solidFill>
                <a:srgbClr val="2DC5FA"/>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2d5d70cbe6c_0_108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sp>
        <p:nvSpPr>
          <p:cNvPr id="1233" name="Google Shape;1233;g2d5d70cbe6c_0_10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34" name="Google Shape;1234;g2d5d70cbe6c_0_1083"/>
          <p:cNvSpPr txBox="1"/>
          <p:nvPr/>
        </p:nvSpPr>
        <p:spPr>
          <a:xfrm>
            <a:off x="2428375" y="587675"/>
            <a:ext cx="6128400" cy="40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Light"/>
                <a:ea typeface="Rubik Light"/>
                <a:cs typeface="Rubik Light"/>
                <a:sym typeface="Rubik Light"/>
              </a:rPr>
              <a:t>Existen varias técnicas para generar modelos de ensambles. </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Light"/>
                <a:ea typeface="Rubik Light"/>
                <a:cs typeface="Rubik Light"/>
                <a:sym typeface="Rubik Light"/>
              </a:rPr>
              <a:t>Las más conocidas son:</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rgbClr val="E1446D"/>
                </a:solidFill>
                <a:latin typeface="Rubik Medium"/>
                <a:ea typeface="Rubik Medium"/>
                <a:cs typeface="Rubik Medium"/>
                <a:sym typeface="Rubik Medium"/>
              </a:rPr>
              <a:t>BAGGING. </a:t>
            </a:r>
            <a:endParaRPr b="0" i="0" sz="3600" u="none" cap="none" strike="noStrike">
              <a:solidFill>
                <a:srgbClr val="E1446D"/>
              </a:solidFill>
              <a:latin typeface="Rubik Medium"/>
              <a:ea typeface="Rubik Medium"/>
              <a:cs typeface="Rubik Medium"/>
              <a:sym typeface="Rubik Medium"/>
            </a:endParaRPr>
          </a:p>
          <a:p>
            <a:pPr indent="0" lvl="0" marL="0" marR="0" rtl="0" algn="l">
              <a:lnSpc>
                <a:spcPct val="100000"/>
              </a:lnSpc>
              <a:spcBef>
                <a:spcPts val="0"/>
              </a:spcBef>
              <a:spcAft>
                <a:spcPts val="0"/>
              </a:spcAft>
              <a:buClr>
                <a:srgbClr val="000000"/>
              </a:buClr>
              <a:buSzPts val="1600"/>
              <a:buFont typeface="Arial"/>
              <a:buNone/>
            </a:pPr>
            <a:r>
              <a:rPr b="0" i="0" lang="es" sz="3600" u="none" cap="none" strike="noStrike">
                <a:solidFill>
                  <a:srgbClr val="E1446D"/>
                </a:solidFill>
                <a:latin typeface="Rubik Medium"/>
                <a:ea typeface="Rubik Medium"/>
                <a:cs typeface="Rubik Medium"/>
                <a:sym typeface="Rubik Medium"/>
              </a:rPr>
              <a:t>BOOSTING.</a:t>
            </a:r>
            <a:endParaRPr b="0" i="0" sz="3600" u="none" cap="none" strike="noStrike">
              <a:solidFill>
                <a:srgbClr val="E1446D"/>
              </a:solidFill>
              <a:latin typeface="Rubik Medium"/>
              <a:ea typeface="Rubik Medium"/>
              <a:cs typeface="Rubik Medium"/>
              <a:sym typeface="Rubik Medium"/>
            </a:endParaRPr>
          </a:p>
          <a:p>
            <a:pPr indent="0" lvl="0" marL="0" marR="0" rtl="0" algn="l">
              <a:lnSpc>
                <a:spcPct val="100000"/>
              </a:lnSpc>
              <a:spcBef>
                <a:spcPts val="0"/>
              </a:spcBef>
              <a:spcAft>
                <a:spcPts val="0"/>
              </a:spcAft>
              <a:buClr>
                <a:srgbClr val="000000"/>
              </a:buClr>
              <a:buSzPts val="1600"/>
              <a:buFont typeface="Arial"/>
              <a:buNone/>
            </a:pPr>
            <a:r>
              <a:rPr b="0" i="0" lang="es" sz="3600" u="none" cap="none" strike="noStrike">
                <a:solidFill>
                  <a:srgbClr val="434343"/>
                </a:solidFill>
                <a:latin typeface="Rubik Medium"/>
                <a:ea typeface="Rubik Medium"/>
                <a:cs typeface="Rubik Medium"/>
                <a:sym typeface="Rubik Medium"/>
              </a:rPr>
              <a:t>STACKING.</a:t>
            </a:r>
            <a:endParaRPr b="0" i="0" sz="3600" u="none" cap="none" strike="noStrike">
              <a:solidFill>
                <a:srgbClr val="434343"/>
              </a:solidFill>
              <a:latin typeface="Rubik Medium"/>
              <a:ea typeface="Rubik Medium"/>
              <a:cs typeface="Rubik Medium"/>
              <a:sym typeface="Rubik Medium"/>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g2d5d70cbe6c_0_10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40" name="Google Shape;1240;g2d5d70cbe6c_0_1089"/>
          <p:cNvSpPr txBox="1"/>
          <p:nvPr/>
        </p:nvSpPr>
        <p:spPr>
          <a:xfrm>
            <a:off x="2428375" y="587675"/>
            <a:ext cx="6366000" cy="40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s" sz="3000" u="none" cap="none" strike="noStrike">
                <a:solidFill>
                  <a:srgbClr val="434343"/>
                </a:solidFill>
                <a:latin typeface="Rubik Medium"/>
                <a:ea typeface="Rubik Medium"/>
                <a:cs typeface="Rubik Medium"/>
                <a:sym typeface="Rubik Medium"/>
              </a:rPr>
              <a:t>Bagging (</a:t>
            </a:r>
            <a:r>
              <a:rPr b="0" i="0" lang="es" sz="3000" u="none" cap="none" strike="noStrike">
                <a:solidFill>
                  <a:srgbClr val="2DC5FA"/>
                </a:solidFill>
                <a:latin typeface="Rubik Medium"/>
                <a:ea typeface="Rubik Medium"/>
                <a:cs typeface="Rubik Medium"/>
                <a:sym typeface="Rubik Medium"/>
              </a:rPr>
              <a:t>Bootstrap</a:t>
            </a:r>
            <a:r>
              <a:rPr b="0" i="0" lang="es" sz="3000" u="none" cap="none" strike="noStrike">
                <a:solidFill>
                  <a:srgbClr val="434343"/>
                </a:solidFill>
                <a:latin typeface="Rubik Medium"/>
                <a:ea typeface="Rubik Medium"/>
                <a:cs typeface="Rubik Medium"/>
                <a:sym typeface="Rubik Medium"/>
              </a:rPr>
              <a:t> Aggregation)</a:t>
            </a:r>
            <a:endParaRPr b="0" i="0" sz="3000" u="none" cap="none" strike="noStrike">
              <a:solidFill>
                <a:srgbClr val="434343"/>
              </a:solidFill>
              <a:latin typeface="Rubik Medium"/>
              <a:ea typeface="Rubik Medium"/>
              <a:cs typeface="Rubik Medium"/>
              <a:sym typeface="Rubik Medium"/>
            </a:endParaRPr>
          </a:p>
        </p:txBody>
      </p:sp>
      <p:cxnSp>
        <p:nvCxnSpPr>
          <p:cNvPr id="1241" name="Google Shape;1241;g2d5d70cbe6c_0_1089"/>
          <p:cNvCxnSpPr/>
          <p:nvPr/>
        </p:nvCxnSpPr>
        <p:spPr>
          <a:xfrm>
            <a:off x="4707225" y="1228475"/>
            <a:ext cx="0" cy="1274400"/>
          </a:xfrm>
          <a:prstGeom prst="straightConnector1">
            <a:avLst/>
          </a:prstGeom>
          <a:noFill/>
          <a:ln cap="flat" cmpd="sng" w="9525">
            <a:solidFill>
              <a:schemeClr val="dk2"/>
            </a:solidFill>
            <a:prstDash val="solid"/>
            <a:round/>
            <a:headEnd len="sm" w="sm" type="none"/>
            <a:tailEnd len="sm" w="sm" type="none"/>
          </a:ln>
        </p:spPr>
      </p:cxnSp>
      <p:sp>
        <p:nvSpPr>
          <p:cNvPr id="1242" name="Google Shape;1242;g2d5d70cbe6c_0_1089"/>
          <p:cNvSpPr txBox="1"/>
          <p:nvPr/>
        </p:nvSpPr>
        <p:spPr>
          <a:xfrm>
            <a:off x="4753150" y="1923800"/>
            <a:ext cx="2652000" cy="9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434343"/>
                </a:solidFill>
                <a:latin typeface="Rubik"/>
                <a:ea typeface="Rubik"/>
                <a:cs typeface="Rubik"/>
                <a:sym typeface="Rubik"/>
              </a:rPr>
              <a:t>Muestreo con reemplazo de las instancias</a:t>
            </a:r>
            <a:endParaRPr b="0" i="0" sz="1600" u="none" cap="none" strike="noStrike">
              <a:solidFill>
                <a:srgbClr val="434343"/>
              </a:solidFill>
              <a:latin typeface="Rubik"/>
              <a:ea typeface="Rubik"/>
              <a:cs typeface="Rubik"/>
              <a:sym typeface="Rubik"/>
            </a:endParaRPr>
          </a:p>
        </p:txBody>
      </p:sp>
      <p:sp>
        <p:nvSpPr>
          <p:cNvPr id="1243" name="Google Shape;1243;g2d5d70cbe6c_0_108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77" name="Google Shape;377;p50"/>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1" i="0" lang="es" sz="2400" u="none" cap="none" strike="noStrike">
                <a:solidFill>
                  <a:srgbClr val="E1446D"/>
                </a:solidFill>
                <a:latin typeface="Rubik"/>
                <a:ea typeface="Rubik"/>
                <a:cs typeface="Rubik"/>
                <a:sym typeface="Rubik"/>
              </a:rPr>
              <a:t>Fronteras de decisión según K</a:t>
            </a:r>
            <a:endParaRPr b="1" i="0" sz="2400" u="none" cap="none" strike="noStrike">
              <a:solidFill>
                <a:srgbClr val="E1446D"/>
              </a:solidFill>
              <a:latin typeface="Rubik"/>
              <a:ea typeface="Rubik"/>
              <a:cs typeface="Rubik"/>
              <a:sym typeface="Rubik"/>
            </a:endParaRPr>
          </a:p>
        </p:txBody>
      </p:sp>
      <p:sp>
        <p:nvSpPr>
          <p:cNvPr id="378" name="Google Shape;378;p50"/>
          <p:cNvSpPr txBox="1"/>
          <p:nvPr/>
        </p:nvSpPr>
        <p:spPr>
          <a:xfrm>
            <a:off x="624350" y="4749850"/>
            <a:ext cx="61443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sng" cap="none" strike="noStrike">
                <a:solidFill>
                  <a:srgbClr val="E1446D"/>
                </a:solidFill>
                <a:latin typeface="Rubik Light"/>
                <a:ea typeface="Rubik Light"/>
                <a:cs typeface="Rubik Light"/>
                <a:sym typeface="Rubik Light"/>
                <a:hlinkClick r:id="rId3">
                  <a:extLst>
                    <a:ext uri="{A12FA001-AC4F-418D-AE19-62706E023703}">
                      <ahyp:hlinkClr val="tx"/>
                    </a:ext>
                  </a:extLst>
                </a:hlinkClick>
              </a:rPr>
              <a:t>https://shapeofdata.wordpress.com/2013/05/07/k-nearest-neighbors/</a:t>
            </a:r>
            <a:endParaRPr b="0" i="0" sz="1400" u="none" cap="none" strike="noStrike">
              <a:solidFill>
                <a:srgbClr val="E1446D"/>
              </a:solidFill>
              <a:latin typeface="Rubik Light"/>
              <a:ea typeface="Rubik Light"/>
              <a:cs typeface="Rubik Light"/>
              <a:sym typeface="Rubik Light"/>
            </a:endParaRPr>
          </a:p>
        </p:txBody>
      </p:sp>
      <p:cxnSp>
        <p:nvCxnSpPr>
          <p:cNvPr id="379" name="Google Shape;379;p50"/>
          <p:cNvCxnSpPr/>
          <p:nvPr/>
        </p:nvCxnSpPr>
        <p:spPr>
          <a:xfrm>
            <a:off x="677550" y="4094075"/>
            <a:ext cx="3438000" cy="0"/>
          </a:xfrm>
          <a:prstGeom prst="straightConnector1">
            <a:avLst/>
          </a:prstGeom>
          <a:noFill/>
          <a:ln cap="flat" cmpd="sng" w="9525">
            <a:solidFill>
              <a:schemeClr val="dk2"/>
            </a:solidFill>
            <a:prstDash val="solid"/>
            <a:round/>
            <a:headEnd len="sm" w="sm" type="none"/>
            <a:tailEnd len="med" w="med" type="triangle"/>
          </a:ln>
        </p:spPr>
      </p:cxnSp>
      <p:cxnSp>
        <p:nvCxnSpPr>
          <p:cNvPr id="380" name="Google Shape;380;p50"/>
          <p:cNvCxnSpPr/>
          <p:nvPr/>
        </p:nvCxnSpPr>
        <p:spPr>
          <a:xfrm rot="10800000">
            <a:off x="972300" y="930925"/>
            <a:ext cx="0" cy="3395100"/>
          </a:xfrm>
          <a:prstGeom prst="straightConnector1">
            <a:avLst/>
          </a:prstGeom>
          <a:noFill/>
          <a:ln cap="flat" cmpd="sng" w="9525">
            <a:solidFill>
              <a:schemeClr val="dk2"/>
            </a:solidFill>
            <a:prstDash val="solid"/>
            <a:round/>
            <a:headEnd len="sm" w="sm" type="none"/>
            <a:tailEnd len="med" w="med" type="triangle"/>
          </a:ln>
        </p:spPr>
      </p:cxnSp>
      <p:sp>
        <p:nvSpPr>
          <p:cNvPr id="381" name="Google Shape;381;p50"/>
          <p:cNvSpPr txBox="1"/>
          <p:nvPr/>
        </p:nvSpPr>
        <p:spPr>
          <a:xfrm>
            <a:off x="859300" y="4130725"/>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1</a:t>
            </a:r>
            <a:endParaRPr b="0" i="0" sz="1600" u="none" cap="none" strike="noStrike">
              <a:solidFill>
                <a:srgbClr val="666666"/>
              </a:solidFill>
              <a:latin typeface="Rubik"/>
              <a:ea typeface="Rubik"/>
              <a:cs typeface="Rubik"/>
              <a:sym typeface="Rubik"/>
            </a:endParaRPr>
          </a:p>
        </p:txBody>
      </p:sp>
      <p:sp>
        <p:nvSpPr>
          <p:cNvPr id="382" name="Google Shape;382;p50"/>
          <p:cNvSpPr txBox="1"/>
          <p:nvPr/>
        </p:nvSpPr>
        <p:spPr>
          <a:xfrm rot="-5400000">
            <a:off x="-960575" y="2412425"/>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2</a:t>
            </a:r>
            <a:endParaRPr b="0" i="0" sz="1600" u="none" cap="none" strike="noStrike">
              <a:solidFill>
                <a:srgbClr val="666666"/>
              </a:solidFill>
              <a:latin typeface="Rubik"/>
              <a:ea typeface="Rubik"/>
              <a:cs typeface="Rubik"/>
              <a:sym typeface="Rubik"/>
            </a:endParaRPr>
          </a:p>
        </p:txBody>
      </p:sp>
      <p:cxnSp>
        <p:nvCxnSpPr>
          <p:cNvPr id="383" name="Google Shape;383;p50"/>
          <p:cNvCxnSpPr/>
          <p:nvPr/>
        </p:nvCxnSpPr>
        <p:spPr>
          <a:xfrm>
            <a:off x="5118775" y="4094075"/>
            <a:ext cx="3438000" cy="0"/>
          </a:xfrm>
          <a:prstGeom prst="straightConnector1">
            <a:avLst/>
          </a:prstGeom>
          <a:noFill/>
          <a:ln cap="flat" cmpd="sng" w="9525">
            <a:solidFill>
              <a:schemeClr val="dk2"/>
            </a:solidFill>
            <a:prstDash val="solid"/>
            <a:round/>
            <a:headEnd len="sm" w="sm" type="none"/>
            <a:tailEnd len="med" w="med" type="triangle"/>
          </a:ln>
        </p:spPr>
      </p:cxnSp>
      <p:cxnSp>
        <p:nvCxnSpPr>
          <p:cNvPr id="384" name="Google Shape;384;p50"/>
          <p:cNvCxnSpPr/>
          <p:nvPr/>
        </p:nvCxnSpPr>
        <p:spPr>
          <a:xfrm rot="10800000">
            <a:off x="5413525" y="930925"/>
            <a:ext cx="0" cy="3395100"/>
          </a:xfrm>
          <a:prstGeom prst="straightConnector1">
            <a:avLst/>
          </a:prstGeom>
          <a:noFill/>
          <a:ln cap="flat" cmpd="sng" w="9525">
            <a:solidFill>
              <a:schemeClr val="dk2"/>
            </a:solidFill>
            <a:prstDash val="solid"/>
            <a:round/>
            <a:headEnd len="sm" w="sm" type="none"/>
            <a:tailEnd len="med" w="med" type="triangle"/>
          </a:ln>
        </p:spPr>
      </p:cxnSp>
      <p:sp>
        <p:nvSpPr>
          <p:cNvPr id="385" name="Google Shape;385;p50"/>
          <p:cNvSpPr txBox="1"/>
          <p:nvPr/>
        </p:nvSpPr>
        <p:spPr>
          <a:xfrm>
            <a:off x="5300525" y="4130725"/>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1</a:t>
            </a:r>
            <a:endParaRPr b="0" i="0" sz="1600" u="none" cap="none" strike="noStrike">
              <a:solidFill>
                <a:srgbClr val="666666"/>
              </a:solidFill>
              <a:latin typeface="Rubik"/>
              <a:ea typeface="Rubik"/>
              <a:cs typeface="Rubik"/>
              <a:sym typeface="Rubik"/>
            </a:endParaRPr>
          </a:p>
        </p:txBody>
      </p:sp>
      <p:sp>
        <p:nvSpPr>
          <p:cNvPr id="386" name="Google Shape;386;p50"/>
          <p:cNvSpPr txBox="1"/>
          <p:nvPr/>
        </p:nvSpPr>
        <p:spPr>
          <a:xfrm rot="-5400000">
            <a:off x="3480650" y="2412425"/>
            <a:ext cx="3221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666666"/>
                </a:solidFill>
                <a:latin typeface="Rubik"/>
                <a:ea typeface="Rubik"/>
                <a:cs typeface="Rubik"/>
                <a:sym typeface="Rubik"/>
              </a:rPr>
              <a:t>Feature 2</a:t>
            </a:r>
            <a:endParaRPr b="0" i="0" sz="1600" u="none" cap="none" strike="noStrike">
              <a:solidFill>
                <a:srgbClr val="666666"/>
              </a:solidFill>
              <a:latin typeface="Rubik"/>
              <a:ea typeface="Rubik"/>
              <a:cs typeface="Rubik"/>
              <a:sym typeface="Rubik"/>
            </a:endParaRPr>
          </a:p>
        </p:txBody>
      </p:sp>
      <p:pic>
        <p:nvPicPr>
          <p:cNvPr id="387" name="Google Shape;387;p50"/>
          <p:cNvPicPr preferRelativeResize="0"/>
          <p:nvPr/>
        </p:nvPicPr>
        <p:blipFill rotWithShape="1">
          <a:blip r:embed="rId4">
            <a:alphaModFix/>
          </a:blip>
          <a:srcRect b="0" l="0" r="51319" t="0"/>
          <a:stretch/>
        </p:blipFill>
        <p:spPr>
          <a:xfrm>
            <a:off x="1112200" y="1430600"/>
            <a:ext cx="2884175" cy="2552700"/>
          </a:xfrm>
          <a:prstGeom prst="rect">
            <a:avLst/>
          </a:prstGeom>
          <a:noFill/>
          <a:ln>
            <a:noFill/>
          </a:ln>
        </p:spPr>
      </p:pic>
      <p:pic>
        <p:nvPicPr>
          <p:cNvPr id="388" name="Google Shape;388;p50"/>
          <p:cNvPicPr preferRelativeResize="0"/>
          <p:nvPr/>
        </p:nvPicPr>
        <p:blipFill rotWithShape="1">
          <a:blip r:embed="rId4">
            <a:alphaModFix/>
          </a:blip>
          <a:srcRect b="0" l="48410" r="0" t="0"/>
          <a:stretch/>
        </p:blipFill>
        <p:spPr>
          <a:xfrm>
            <a:off x="5322325" y="1354400"/>
            <a:ext cx="3056349" cy="2552700"/>
          </a:xfrm>
          <a:prstGeom prst="rect">
            <a:avLst/>
          </a:prstGeom>
          <a:noFill/>
          <a:ln>
            <a:noFill/>
          </a:ln>
        </p:spPr>
      </p:pic>
      <p:sp>
        <p:nvSpPr>
          <p:cNvPr id="389" name="Google Shape;389;p50"/>
          <p:cNvSpPr txBox="1"/>
          <p:nvPr/>
        </p:nvSpPr>
        <p:spPr>
          <a:xfrm>
            <a:off x="7708625" y="883400"/>
            <a:ext cx="813000" cy="471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K = 3</a:t>
            </a:r>
            <a:endParaRPr b="0" i="0" sz="1800" u="none" cap="none" strike="noStrike">
              <a:solidFill>
                <a:srgbClr val="000000"/>
              </a:solidFill>
              <a:latin typeface="Rubik"/>
              <a:ea typeface="Rubik"/>
              <a:cs typeface="Rubik"/>
              <a:sym typeface="Rubik"/>
            </a:endParaRPr>
          </a:p>
        </p:txBody>
      </p:sp>
      <p:sp>
        <p:nvSpPr>
          <p:cNvPr id="390" name="Google Shape;390;p50"/>
          <p:cNvSpPr txBox="1"/>
          <p:nvPr/>
        </p:nvSpPr>
        <p:spPr>
          <a:xfrm>
            <a:off x="1161875" y="931300"/>
            <a:ext cx="3000000" cy="4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Diagrama de Voronoi</a:t>
            </a:r>
            <a:endParaRPr b="0" i="0" sz="1400" u="none" cap="none" strike="noStrike">
              <a:solidFill>
                <a:srgbClr val="000000"/>
              </a:solidFill>
              <a:latin typeface="Arial"/>
              <a:ea typeface="Arial"/>
              <a:cs typeface="Arial"/>
              <a:sym typeface="Arial"/>
            </a:endParaRPr>
          </a:p>
        </p:txBody>
      </p:sp>
      <p:sp>
        <p:nvSpPr>
          <p:cNvPr id="391" name="Google Shape;391;p50"/>
          <p:cNvSpPr txBox="1"/>
          <p:nvPr/>
        </p:nvSpPr>
        <p:spPr>
          <a:xfrm>
            <a:off x="3504375" y="883400"/>
            <a:ext cx="813000" cy="471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K = 1</a:t>
            </a:r>
            <a:endParaRPr b="0" i="0" sz="1800" u="none" cap="none" strike="noStrike">
              <a:solidFill>
                <a:srgbClr val="000000"/>
              </a:solidFill>
              <a:latin typeface="Rubik"/>
              <a:ea typeface="Rubik"/>
              <a:cs typeface="Rubik"/>
              <a:sym typeface="Rubik"/>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7" name="Shape 1247"/>
        <p:cNvGrpSpPr/>
        <p:nvPr/>
      </p:nvGrpSpPr>
      <p:grpSpPr>
        <a:xfrm>
          <a:off x="0" y="0"/>
          <a:ext cx="0" cy="0"/>
          <a:chOff x="0" y="0"/>
          <a:chExt cx="0" cy="0"/>
        </a:xfrm>
      </p:grpSpPr>
      <p:sp>
        <p:nvSpPr>
          <p:cNvPr id="1248" name="Google Shape;1248;g2d5d70cbe6c_0_109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Bagging</a:t>
            </a:r>
            <a:r>
              <a:rPr b="1" i="0" lang="es" sz="2800" u="none" cap="none" strike="noStrike">
                <a:solidFill>
                  <a:srgbClr val="434343"/>
                </a:solidFill>
                <a:latin typeface="Montserrat"/>
                <a:ea typeface="Montserrat"/>
                <a:cs typeface="Montserrat"/>
                <a:sym typeface="Montserrat"/>
              </a:rPr>
              <a:t> o </a:t>
            </a:r>
            <a:r>
              <a:rPr b="1" i="0" lang="es" sz="2800" u="none" cap="none" strike="noStrike">
                <a:solidFill>
                  <a:srgbClr val="E1446D"/>
                </a:solidFill>
                <a:latin typeface="Montserrat"/>
                <a:ea typeface="Montserrat"/>
                <a:cs typeface="Montserrat"/>
                <a:sym typeface="Montserrat"/>
              </a:rPr>
              <a:t>Bootstrap Aggregation</a:t>
            </a:r>
            <a:endParaRPr b="1" i="0" sz="2800" u="none" cap="none" strike="noStrike">
              <a:solidFill>
                <a:srgbClr val="E1446D"/>
              </a:solidFill>
              <a:latin typeface="Montserrat"/>
              <a:ea typeface="Montserrat"/>
              <a:cs typeface="Montserrat"/>
              <a:sym typeface="Montserrat"/>
            </a:endParaRPr>
          </a:p>
        </p:txBody>
      </p:sp>
      <p:sp>
        <p:nvSpPr>
          <p:cNvPr id="1249" name="Google Shape;1249;g2d5d70cbe6c_0_10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50" name="Google Shape;1250;g2d5d70cbe6c_0_1097"/>
          <p:cNvSpPr txBox="1"/>
          <p:nvPr/>
        </p:nvSpPr>
        <p:spPr>
          <a:xfrm>
            <a:off x="899775" y="1093775"/>
            <a:ext cx="7504200" cy="71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 sz="2000" u="none" cap="none" strike="noStrike">
                <a:solidFill>
                  <a:srgbClr val="434343"/>
                </a:solidFill>
                <a:latin typeface="Rubik Light"/>
                <a:ea typeface="Rubik Light"/>
                <a:cs typeface="Rubik Light"/>
                <a:sym typeface="Rubik Light"/>
              </a:rPr>
              <a:t>El Bagging es una de las técnicas de construcción de conjuntos que también se conoce como Agregación Bootstrap.</a:t>
            </a:r>
            <a:endParaRPr b="0" i="0" sz="14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54" name="Shape 1254"/>
        <p:cNvGrpSpPr/>
        <p:nvPr/>
      </p:nvGrpSpPr>
      <p:grpSpPr>
        <a:xfrm>
          <a:off x="0" y="0"/>
          <a:ext cx="0" cy="0"/>
          <a:chOff x="0" y="0"/>
          <a:chExt cx="0" cy="0"/>
        </a:xfrm>
      </p:grpSpPr>
      <p:sp>
        <p:nvSpPr>
          <p:cNvPr id="1255" name="Google Shape;1255;g2d5d70cbe6c_0_110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Bagging</a:t>
            </a:r>
            <a:endParaRPr b="1" i="0" sz="2800" u="none" cap="none" strike="noStrike">
              <a:solidFill>
                <a:srgbClr val="2DC5FA"/>
              </a:solidFill>
              <a:latin typeface="Montserrat"/>
              <a:ea typeface="Montserrat"/>
              <a:cs typeface="Montserrat"/>
              <a:sym typeface="Montserrat"/>
            </a:endParaRPr>
          </a:p>
        </p:txBody>
      </p:sp>
      <p:sp>
        <p:nvSpPr>
          <p:cNvPr id="1256" name="Google Shape;1256;g2d5d70cbe6c_0_1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257" name="Google Shape;1257;g2d5d70cbe6c_0_1103"/>
          <p:cNvPicPr preferRelativeResize="0"/>
          <p:nvPr/>
        </p:nvPicPr>
        <p:blipFill rotWithShape="1">
          <a:blip r:embed="rId3">
            <a:alphaModFix/>
          </a:blip>
          <a:srcRect b="0" l="0" r="0" t="0"/>
          <a:stretch/>
        </p:blipFill>
        <p:spPr>
          <a:xfrm>
            <a:off x="3450550" y="299275"/>
            <a:ext cx="4778525" cy="46358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61" name="Shape 1261"/>
        <p:cNvGrpSpPr/>
        <p:nvPr/>
      </p:nvGrpSpPr>
      <p:grpSpPr>
        <a:xfrm>
          <a:off x="0" y="0"/>
          <a:ext cx="0" cy="0"/>
          <a:chOff x="0" y="0"/>
          <a:chExt cx="0" cy="0"/>
        </a:xfrm>
      </p:grpSpPr>
      <p:sp>
        <p:nvSpPr>
          <p:cNvPr id="1262" name="Google Shape;1262;g2d5d70cbe6c_0_110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Bagging</a:t>
            </a:r>
            <a:r>
              <a:rPr b="1" i="0" lang="es" sz="2800" u="none" cap="none" strike="noStrike">
                <a:solidFill>
                  <a:srgbClr val="434343"/>
                </a:solidFill>
                <a:latin typeface="Montserrat"/>
                <a:ea typeface="Montserrat"/>
                <a:cs typeface="Montserrat"/>
                <a:sym typeface="Montserrat"/>
              </a:rPr>
              <a:t> o </a:t>
            </a:r>
            <a:r>
              <a:rPr b="1" i="0" lang="es" sz="2800" u="none" cap="none" strike="noStrike">
                <a:solidFill>
                  <a:srgbClr val="E1446D"/>
                </a:solidFill>
                <a:latin typeface="Montserrat"/>
                <a:ea typeface="Montserrat"/>
                <a:cs typeface="Montserrat"/>
                <a:sym typeface="Montserrat"/>
              </a:rPr>
              <a:t>Bootstrap Aggregation</a:t>
            </a:r>
            <a:endParaRPr b="1" i="0" sz="2800" u="none" cap="none" strike="noStrike">
              <a:solidFill>
                <a:srgbClr val="E1446D"/>
              </a:solidFill>
              <a:latin typeface="Montserrat"/>
              <a:ea typeface="Montserrat"/>
              <a:cs typeface="Montserrat"/>
              <a:sym typeface="Montserrat"/>
            </a:endParaRPr>
          </a:p>
        </p:txBody>
      </p:sp>
      <p:sp>
        <p:nvSpPr>
          <p:cNvPr id="1263" name="Google Shape;1263;g2d5d70cbe6c_0_1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64" name="Google Shape;1264;g2d5d70cbe6c_0_1109"/>
          <p:cNvSpPr txBox="1"/>
          <p:nvPr/>
        </p:nvSpPr>
        <p:spPr>
          <a:xfrm>
            <a:off x="899775" y="1093775"/>
            <a:ext cx="7504200" cy="71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 sz="2000" u="none" cap="none" strike="noStrike">
                <a:solidFill>
                  <a:srgbClr val="434343"/>
                </a:solidFill>
                <a:latin typeface="Rubik Light"/>
                <a:ea typeface="Rubik Light"/>
                <a:cs typeface="Rubik Light"/>
                <a:sym typeface="Rubik Light"/>
              </a:rPr>
              <a:t>El Bagging es una de las técnicas de construcción de conjuntos que también se conoce como Agregación Bootstrap.</a:t>
            </a:r>
            <a:endParaRPr b="0" i="0" sz="1400" u="none" cap="none" strike="noStrike">
              <a:solidFill>
                <a:srgbClr val="434343"/>
              </a:solidFill>
              <a:latin typeface="Rubik Light"/>
              <a:ea typeface="Rubik Light"/>
              <a:cs typeface="Rubik Light"/>
              <a:sym typeface="Rubik Light"/>
            </a:endParaRPr>
          </a:p>
        </p:txBody>
      </p:sp>
      <p:sp>
        <p:nvSpPr>
          <p:cNvPr id="1265" name="Google Shape;1265;g2d5d70cbe6c_0_1109"/>
          <p:cNvSpPr txBox="1"/>
          <p:nvPr/>
        </p:nvSpPr>
        <p:spPr>
          <a:xfrm>
            <a:off x="734800" y="2073800"/>
            <a:ext cx="4385700" cy="2548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Dada una muestra de datos, se extraen varias muestras, </a:t>
            </a:r>
            <a:r>
              <a:rPr b="0" i="1" lang="es" sz="1400" u="none" cap="none" strike="noStrike">
                <a:solidFill>
                  <a:srgbClr val="434343"/>
                </a:solidFill>
                <a:latin typeface="Rubik Light"/>
                <a:ea typeface="Rubik Light"/>
                <a:cs typeface="Rubik Light"/>
                <a:sym typeface="Rubik Light"/>
              </a:rPr>
              <a:t>bootstrapped</a:t>
            </a:r>
            <a:endParaRPr b="0" i="1"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Esta selección se realiza de manera aleatoria.</a:t>
            </a:r>
            <a:endParaRPr b="0"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Una vez que forman las muestras </a:t>
            </a:r>
            <a:r>
              <a:rPr b="0" i="1" lang="es" sz="1400" u="none" cap="none" strike="noStrike">
                <a:solidFill>
                  <a:srgbClr val="434343"/>
                </a:solidFill>
                <a:latin typeface="Rubik Light"/>
                <a:ea typeface="Rubik Light"/>
                <a:cs typeface="Rubik Light"/>
                <a:sym typeface="Rubik Light"/>
              </a:rPr>
              <a:t>bootstrapped</a:t>
            </a:r>
            <a:r>
              <a:rPr b="0" i="0" lang="es" sz="1400" u="none" cap="none" strike="noStrike">
                <a:solidFill>
                  <a:srgbClr val="434343"/>
                </a:solidFill>
                <a:latin typeface="Rubik Light"/>
                <a:ea typeface="Rubik Light"/>
                <a:cs typeface="Rubik Light"/>
                <a:sym typeface="Rubik Light"/>
              </a:rPr>
              <a:t>, se entrenan los modelos de manera separada. En general, estos modelos serán modelos con mucha varianza.</a:t>
            </a:r>
            <a:endParaRPr b="0"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La predicción de salida final se combina en las proyecciones de todos los submodelos.</a:t>
            </a:r>
            <a:endParaRPr b="0" i="0" sz="1400" u="none" cap="none" strike="noStrike">
              <a:solidFill>
                <a:srgbClr val="000000"/>
              </a:solidFill>
              <a:latin typeface="Rubik Light"/>
              <a:ea typeface="Rubik Light"/>
              <a:cs typeface="Rubik Light"/>
              <a:sym typeface="Rubik Light"/>
            </a:endParaRPr>
          </a:p>
        </p:txBody>
      </p:sp>
      <p:pic>
        <p:nvPicPr>
          <p:cNvPr id="1266" name="Google Shape;1266;g2d5d70cbe6c_0_1109"/>
          <p:cNvPicPr preferRelativeResize="0"/>
          <p:nvPr/>
        </p:nvPicPr>
        <p:blipFill rotWithShape="1">
          <a:blip r:embed="rId3">
            <a:alphaModFix/>
          </a:blip>
          <a:srcRect b="0" l="0" r="0" t="0"/>
          <a:stretch/>
        </p:blipFill>
        <p:spPr>
          <a:xfrm>
            <a:off x="5605425" y="1908420"/>
            <a:ext cx="2738475" cy="304010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0" name="Shape 1270"/>
        <p:cNvGrpSpPr/>
        <p:nvPr/>
      </p:nvGrpSpPr>
      <p:grpSpPr>
        <a:xfrm>
          <a:off x="0" y="0"/>
          <a:ext cx="0" cy="0"/>
          <a:chOff x="0" y="0"/>
          <a:chExt cx="0" cy="0"/>
        </a:xfrm>
      </p:grpSpPr>
      <p:sp>
        <p:nvSpPr>
          <p:cNvPr id="1271" name="Google Shape;1271;g2d5d70cbe6c_0_1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272" name="Google Shape;1272;g2d5d70cbe6c_0_1117"/>
          <p:cNvPicPr preferRelativeResize="0"/>
          <p:nvPr/>
        </p:nvPicPr>
        <p:blipFill rotWithShape="1">
          <a:blip r:embed="rId3">
            <a:alphaModFix/>
          </a:blip>
          <a:srcRect b="0" l="0" r="0" t="0"/>
          <a:stretch/>
        </p:blipFill>
        <p:spPr>
          <a:xfrm>
            <a:off x="1083380" y="1101160"/>
            <a:ext cx="7032815" cy="3858615"/>
          </a:xfrm>
          <a:prstGeom prst="rect">
            <a:avLst/>
          </a:prstGeom>
          <a:noFill/>
          <a:ln>
            <a:noFill/>
          </a:ln>
        </p:spPr>
      </p:pic>
      <p:sp>
        <p:nvSpPr>
          <p:cNvPr id="1273" name="Google Shape;1273;g2d5d70cbe6c_0_111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2DC5FA"/>
                </a:solidFill>
                <a:latin typeface="Montserrat"/>
                <a:ea typeface="Montserrat"/>
                <a:cs typeface="Montserrat"/>
                <a:sym typeface="Montserrat"/>
              </a:rPr>
              <a:t>Bagging</a:t>
            </a:r>
            <a:r>
              <a:rPr b="1" i="0" lang="es" sz="2800" u="none" cap="none" strike="noStrike">
                <a:solidFill>
                  <a:srgbClr val="434343"/>
                </a:solidFill>
                <a:latin typeface="Montserrat"/>
                <a:ea typeface="Montserrat"/>
                <a:cs typeface="Montserrat"/>
                <a:sym typeface="Montserrat"/>
              </a:rPr>
              <a:t> o </a:t>
            </a:r>
            <a:r>
              <a:rPr b="1" i="0" lang="es" sz="2800" u="none" cap="none" strike="noStrike">
                <a:solidFill>
                  <a:srgbClr val="E1446D"/>
                </a:solidFill>
                <a:latin typeface="Montserrat"/>
                <a:ea typeface="Montserrat"/>
                <a:cs typeface="Montserrat"/>
                <a:sym typeface="Montserrat"/>
              </a:rPr>
              <a:t>Bootstrap Aggregation</a:t>
            </a:r>
            <a:endParaRPr b="1" i="0" sz="2800" u="none" cap="none" strike="noStrike">
              <a:solidFill>
                <a:srgbClr val="E1446D"/>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g2d5d70cbe6c_0_1123"/>
          <p:cNvSpPr txBox="1"/>
          <p:nvPr>
            <p:ph type="title"/>
          </p:nvPr>
        </p:nvSpPr>
        <p:spPr>
          <a:xfrm>
            <a:off x="1959550" y="3924475"/>
            <a:ext cx="5719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DATA ANALYTICS BOOTCAMP | IRONHACK</a:t>
            </a:r>
            <a:endParaRPr>
              <a:latin typeface="Montserrat"/>
              <a:ea typeface="Montserrat"/>
              <a:cs typeface="Montserrat"/>
              <a:sym typeface="Montserrat"/>
            </a:endParaRPr>
          </a:p>
        </p:txBody>
      </p:sp>
      <p:sp>
        <p:nvSpPr>
          <p:cNvPr id="1279" name="Google Shape;1279;g2d5d70cbe6c_0_1123"/>
          <p:cNvSpPr txBox="1"/>
          <p:nvPr>
            <p:ph idx="2" type="title"/>
          </p:nvPr>
        </p:nvSpPr>
        <p:spPr>
          <a:xfrm>
            <a:off x="1959551" y="282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id="1280" name="Google Shape;1280;g2d5d70cbe6c_0_1123"/>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g2d5d70cbe6c_0_1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86" name="Google Shape;1286;g2d5d70cbe6c_0_1129"/>
          <p:cNvSpPr txBox="1"/>
          <p:nvPr/>
        </p:nvSpPr>
        <p:spPr>
          <a:xfrm>
            <a:off x="727650" y="1527600"/>
            <a:ext cx="7297500" cy="230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 sz="2200" u="none" cap="none" strike="noStrike">
                <a:solidFill>
                  <a:srgbClr val="434343"/>
                </a:solidFill>
                <a:latin typeface="Rubik Light"/>
                <a:ea typeface="Rubik Light"/>
                <a:cs typeface="Rubik Light"/>
                <a:sym typeface="Rubik Light"/>
              </a:rPr>
              <a:t>Uno de los problemas que aparecía con la creación de un árbol de decisión es que si le damos la profundidad suficiente, el árbol tiende a “memorizar” las soluciones en vez de generalizar el aprendizaje (</a:t>
            </a:r>
            <a:r>
              <a:rPr b="0" i="1" lang="es" sz="2200" u="none" cap="none" strike="noStrike">
                <a:solidFill>
                  <a:srgbClr val="E1446D"/>
                </a:solidFill>
                <a:latin typeface="Rubik Light"/>
                <a:ea typeface="Rubik Light"/>
                <a:cs typeface="Rubik Light"/>
                <a:sym typeface="Rubik Light"/>
              </a:rPr>
              <a:t>overfitting</a:t>
            </a:r>
            <a:r>
              <a:rPr b="0" i="0" lang="es" sz="2200" u="none" cap="none" strike="noStrike">
                <a:solidFill>
                  <a:srgbClr val="434343"/>
                </a:solidFill>
                <a:latin typeface="Rubik Light"/>
                <a:ea typeface="Rubik Light"/>
                <a:cs typeface="Rubik Light"/>
                <a:sym typeface="Rubik Light"/>
              </a:rPr>
              <a:t>). </a:t>
            </a:r>
            <a:endParaRPr b="0" i="0" sz="22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0"/>
              </a:spcAft>
              <a:buClr>
                <a:srgbClr val="000000"/>
              </a:buClr>
              <a:buSzPts val="1800"/>
              <a:buFont typeface="Arial"/>
              <a:buNone/>
            </a:pPr>
            <a:r>
              <a:rPr b="0" i="0" lang="es" sz="2200" u="none" cap="none" strike="noStrike">
                <a:solidFill>
                  <a:srgbClr val="434343"/>
                </a:solidFill>
                <a:latin typeface="Rubik Light"/>
                <a:ea typeface="Rubik Light"/>
                <a:cs typeface="Rubik Light"/>
                <a:sym typeface="Rubik Light"/>
              </a:rPr>
              <a:t>La </a:t>
            </a:r>
            <a:r>
              <a:rPr b="0" i="0" lang="es" sz="2200" u="none" cap="none" strike="noStrike">
                <a:solidFill>
                  <a:srgbClr val="E1446D"/>
                </a:solidFill>
                <a:latin typeface="Rubik Light"/>
                <a:ea typeface="Rubik Light"/>
                <a:cs typeface="Rubik Light"/>
                <a:sym typeface="Rubik Light"/>
              </a:rPr>
              <a:t>solución para evitar esto</a:t>
            </a:r>
            <a:r>
              <a:rPr b="0" i="0" lang="es" sz="2200" u="none" cap="none" strike="noStrike">
                <a:solidFill>
                  <a:srgbClr val="434343"/>
                </a:solidFill>
                <a:latin typeface="Rubik Light"/>
                <a:ea typeface="Rubik Light"/>
                <a:cs typeface="Rubik Light"/>
                <a:sym typeface="Rubik Light"/>
              </a:rPr>
              <a:t> es la de crear muchos árboles y que trabajen en conjunto.</a:t>
            </a:r>
            <a:endParaRPr b="0" i="0" sz="22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rgbClr val="434343"/>
              </a:solidFill>
              <a:latin typeface="Rubik"/>
              <a:ea typeface="Rubik"/>
              <a:cs typeface="Rubik"/>
              <a:sym typeface="Rubik"/>
            </a:endParaRPr>
          </a:p>
        </p:txBody>
      </p:sp>
      <p:sp>
        <p:nvSpPr>
          <p:cNvPr id="1287" name="Google Shape;1287;g2d5d70cbe6c_0_1129"/>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s" sz="2200" u="none" cap="none" strike="noStrike">
                <a:solidFill>
                  <a:srgbClr val="FFFFFF"/>
                </a:solidFill>
                <a:latin typeface="Rubik Medium"/>
                <a:ea typeface="Rubik Medium"/>
                <a:cs typeface="Rubik Medium"/>
                <a:sym typeface="Rubik Medium"/>
              </a:rPr>
              <a:t>¿Cómo surge Random Forest?</a:t>
            </a:r>
            <a:endParaRPr b="0" i="0" sz="2200" u="none" cap="none" strike="noStrike">
              <a:solidFill>
                <a:srgbClr val="FFFFFF"/>
              </a:solidFill>
              <a:latin typeface="Rubik Medium"/>
              <a:ea typeface="Rubik Medium"/>
              <a:cs typeface="Rubik Medium"/>
              <a:sym typeface="Rubik Medium"/>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g2d5d70cbe6c_0_11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1293" name="Google Shape;1293;g2d5d70cbe6c_0_1135"/>
          <p:cNvPicPr preferRelativeResize="0"/>
          <p:nvPr/>
        </p:nvPicPr>
        <p:blipFill rotWithShape="1">
          <a:blip r:embed="rId3">
            <a:alphaModFix/>
          </a:blip>
          <a:srcRect b="0" l="0" r="0" t="0"/>
          <a:stretch/>
        </p:blipFill>
        <p:spPr>
          <a:xfrm>
            <a:off x="3532450" y="1104547"/>
            <a:ext cx="4401600" cy="3043200"/>
          </a:xfrm>
          <a:prstGeom prst="rect">
            <a:avLst/>
          </a:prstGeom>
          <a:noFill/>
          <a:ln>
            <a:noFill/>
          </a:ln>
        </p:spPr>
      </p:pic>
      <p:sp>
        <p:nvSpPr>
          <p:cNvPr id="1294" name="Google Shape;1294;g2d5d70cbe6c_0_1135"/>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Random Forest</a:t>
            </a:r>
            <a:endParaRPr/>
          </a:p>
        </p:txBody>
      </p:sp>
      <p:sp>
        <p:nvSpPr>
          <p:cNvPr id="1295" name="Google Shape;1295;g2d5d70cbe6c_0_1135"/>
          <p:cNvSpPr txBox="1"/>
          <p:nvPr/>
        </p:nvSpPr>
        <p:spPr>
          <a:xfrm>
            <a:off x="2883800" y="4490700"/>
            <a:ext cx="825000" cy="393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s" sz="1200" u="sng" cap="none" strike="noStrike">
                <a:solidFill>
                  <a:srgbClr val="1155CC"/>
                </a:solidFill>
                <a:latin typeface="Rubik"/>
                <a:ea typeface="Rubik"/>
                <a:cs typeface="Rubik"/>
                <a:sym typeface="Rubik"/>
                <a:hlinkClick r:id="rId4">
                  <a:extLst>
                    <a:ext uri="{A12FA001-AC4F-418D-AE19-62706E023703}">
                      <ahyp:hlinkClr val="tx"/>
                    </a:ext>
                  </a:extLst>
                </a:hlinkClick>
              </a:rPr>
              <a:t>Fuente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9" name="Shape 1299"/>
        <p:cNvGrpSpPr/>
        <p:nvPr/>
      </p:nvGrpSpPr>
      <p:grpSpPr>
        <a:xfrm>
          <a:off x="0" y="0"/>
          <a:ext cx="0" cy="0"/>
          <a:chOff x="0" y="0"/>
          <a:chExt cx="0" cy="0"/>
        </a:xfrm>
      </p:grpSpPr>
      <p:sp>
        <p:nvSpPr>
          <p:cNvPr id="1300" name="Google Shape;1300;g2d5d70cbe6c_0_114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434343"/>
                </a:solidFill>
                <a:latin typeface="Rubik"/>
                <a:ea typeface="Rubik"/>
                <a:cs typeface="Rubik"/>
                <a:sym typeface="Rubik"/>
              </a:rPr>
              <a:t>Random Forest</a:t>
            </a:r>
            <a:endParaRPr b="1" i="0" sz="2800" u="none" cap="none" strike="noStrike">
              <a:solidFill>
                <a:srgbClr val="E1446D"/>
              </a:solidFill>
              <a:latin typeface="Rubik"/>
              <a:ea typeface="Rubik"/>
              <a:cs typeface="Rubik"/>
              <a:sym typeface="Rubik"/>
            </a:endParaRPr>
          </a:p>
        </p:txBody>
      </p:sp>
      <p:sp>
        <p:nvSpPr>
          <p:cNvPr id="1301" name="Google Shape;1301;g2d5d70cbe6c_0_11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302" name="Google Shape;1302;g2d5d70cbe6c_0_1142"/>
          <p:cNvSpPr txBox="1"/>
          <p:nvPr/>
        </p:nvSpPr>
        <p:spPr>
          <a:xfrm>
            <a:off x="899775" y="1093775"/>
            <a:ext cx="3933600" cy="71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 sz="1800" u="none" cap="none" strike="noStrike">
                <a:solidFill>
                  <a:srgbClr val="E1446D"/>
                </a:solidFill>
                <a:latin typeface="Rubik"/>
                <a:ea typeface="Rubik"/>
                <a:cs typeface="Rubik"/>
                <a:sym typeface="Rubik"/>
              </a:rPr>
              <a:t>Problema:</a:t>
            </a:r>
            <a:r>
              <a:rPr b="0" i="0" lang="es" sz="1800" u="none" cap="none" strike="noStrike">
                <a:solidFill>
                  <a:srgbClr val="434343"/>
                </a:solidFill>
                <a:latin typeface="Rubik Light"/>
                <a:ea typeface="Rubik Light"/>
                <a:cs typeface="Rubik Light"/>
                <a:sym typeface="Rubik Light"/>
              </a:rPr>
              <a:t> si pocos atributos (features) son predictores fuertes, todos los árboles se van a parecer entre sí. Esos atributos terminarán cerca de la raíz para todos los conjuntos generados con bootstrap.</a:t>
            </a:r>
            <a:endParaRPr b="0" i="0" sz="18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6" name="Shape 1306"/>
        <p:cNvGrpSpPr/>
        <p:nvPr/>
      </p:nvGrpSpPr>
      <p:grpSpPr>
        <a:xfrm>
          <a:off x="0" y="0"/>
          <a:ext cx="0" cy="0"/>
          <a:chOff x="0" y="0"/>
          <a:chExt cx="0" cy="0"/>
        </a:xfrm>
      </p:grpSpPr>
      <p:sp>
        <p:nvSpPr>
          <p:cNvPr id="1307" name="Google Shape;1307;g2d5d70cbe6c_0_114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434343"/>
                </a:solidFill>
                <a:latin typeface="Rubik"/>
                <a:ea typeface="Rubik"/>
                <a:cs typeface="Rubik"/>
                <a:sym typeface="Rubik"/>
              </a:rPr>
              <a:t>Random Forest</a:t>
            </a:r>
            <a:endParaRPr b="1" i="0" sz="2800" u="none" cap="none" strike="noStrike">
              <a:solidFill>
                <a:srgbClr val="E1446D"/>
              </a:solidFill>
              <a:latin typeface="Rubik"/>
              <a:ea typeface="Rubik"/>
              <a:cs typeface="Rubik"/>
              <a:sym typeface="Rubik"/>
            </a:endParaRPr>
          </a:p>
        </p:txBody>
      </p:sp>
      <p:sp>
        <p:nvSpPr>
          <p:cNvPr id="1308" name="Google Shape;1308;g2d5d70cbe6c_0_11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309" name="Google Shape;1309;g2d5d70cbe6c_0_1148"/>
          <p:cNvSpPr txBox="1"/>
          <p:nvPr/>
        </p:nvSpPr>
        <p:spPr>
          <a:xfrm>
            <a:off x="899775" y="1093775"/>
            <a:ext cx="3933600" cy="71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 sz="1800" u="none" cap="none" strike="noStrike">
                <a:solidFill>
                  <a:srgbClr val="E1446D"/>
                </a:solidFill>
                <a:latin typeface="Rubik"/>
                <a:ea typeface="Rubik"/>
                <a:cs typeface="Rubik"/>
                <a:sym typeface="Rubik"/>
              </a:rPr>
              <a:t>Problema:</a:t>
            </a:r>
            <a:r>
              <a:rPr b="0" i="0" lang="es" sz="1800" u="none" cap="none" strike="noStrike">
                <a:solidFill>
                  <a:srgbClr val="434343"/>
                </a:solidFill>
                <a:latin typeface="Rubik Light"/>
                <a:ea typeface="Rubik Light"/>
                <a:cs typeface="Rubik Light"/>
                <a:sym typeface="Rubik Light"/>
              </a:rPr>
              <a:t> si pocos atributos (features) son predictores fuertes, todos los árboles se van a parecer entre sí. Esos atributos terminarán cerca de la raíz para todos los conjuntos generados con bootstrap.</a:t>
            </a:r>
            <a:endParaRPr b="0" i="0" sz="1800" u="none" cap="none" strike="noStrike">
              <a:solidFill>
                <a:srgbClr val="434343"/>
              </a:solidFill>
              <a:latin typeface="Rubik Light"/>
              <a:ea typeface="Rubik Light"/>
              <a:cs typeface="Rubik Light"/>
              <a:sym typeface="Rubik Light"/>
            </a:endParaRPr>
          </a:p>
        </p:txBody>
      </p:sp>
      <p:sp>
        <p:nvSpPr>
          <p:cNvPr id="1310" name="Google Shape;1310;g2d5d70cbe6c_0_1148"/>
          <p:cNvSpPr/>
          <p:nvPr/>
        </p:nvSpPr>
        <p:spPr>
          <a:xfrm>
            <a:off x="5581575" y="1605200"/>
            <a:ext cx="2647500" cy="2390100"/>
          </a:xfrm>
          <a:prstGeom prst="rect">
            <a:avLst/>
          </a:prstGeom>
          <a:solidFill>
            <a:srgbClr val="E9ED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2d5d70cbe6c_0_1148"/>
          <p:cNvSpPr txBox="1"/>
          <p:nvPr/>
        </p:nvSpPr>
        <p:spPr>
          <a:xfrm>
            <a:off x="5688375" y="1705500"/>
            <a:ext cx="2433900" cy="246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434343"/>
                </a:solidFill>
                <a:latin typeface="Rubik"/>
                <a:ea typeface="Rubik"/>
                <a:cs typeface="Rubik"/>
                <a:sym typeface="Rubik"/>
              </a:rPr>
              <a:t>Random Forest es </a:t>
            </a:r>
            <a:r>
              <a:rPr b="0" i="0" lang="es" sz="1600" u="none" cap="none" strike="noStrike">
                <a:solidFill>
                  <a:srgbClr val="434343"/>
                </a:solidFill>
                <a:latin typeface="Rubik"/>
                <a:ea typeface="Rubik"/>
                <a:cs typeface="Rubik"/>
                <a:sym typeface="Rubik"/>
              </a:rPr>
              <a:t>igual a bagging, pero en cada nodo, hay que considerar sólo un subconjunto de </a:t>
            </a:r>
            <a:r>
              <a:rPr b="0" i="1" lang="es" sz="1600" u="none" cap="none" strike="noStrike">
                <a:solidFill>
                  <a:srgbClr val="E1446D"/>
                </a:solidFill>
                <a:latin typeface="Rubik"/>
                <a:ea typeface="Rubik"/>
                <a:cs typeface="Rubik"/>
                <a:sym typeface="Rubik"/>
              </a:rPr>
              <a:t>m</a:t>
            </a:r>
            <a:r>
              <a:rPr b="0" i="0" lang="es" sz="1600" u="none" cap="none" strike="noStrike">
                <a:solidFill>
                  <a:srgbClr val="434343"/>
                </a:solidFill>
                <a:latin typeface="Rubik"/>
                <a:ea typeface="Rubik"/>
                <a:cs typeface="Rubik"/>
                <a:sym typeface="Rubik"/>
              </a:rPr>
              <a:t> atributos elegidos al azar (random feature selection)</a:t>
            </a:r>
            <a:endParaRPr b="0" i="0" sz="1600" u="none" cap="none" strike="noStrike">
              <a:solidFill>
                <a:srgbClr val="434343"/>
              </a:solidFill>
              <a:latin typeface="Rubik"/>
              <a:ea typeface="Rubik"/>
              <a:cs typeface="Rubik"/>
              <a:sym typeface="Rubik"/>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g2d5d70cbe6c_0_1156"/>
          <p:cNvSpPr txBox="1"/>
          <p:nvPr/>
        </p:nvSpPr>
        <p:spPr>
          <a:xfrm>
            <a:off x="785050" y="1585000"/>
            <a:ext cx="7297500" cy="2703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434343"/>
              </a:buClr>
              <a:buSzPts val="1800"/>
              <a:buFont typeface="Rubik Light"/>
              <a:buChar char="-"/>
            </a:pPr>
            <a:r>
              <a:rPr b="0" i="0" lang="es" sz="1800" u="none" cap="none" strike="noStrike">
                <a:solidFill>
                  <a:srgbClr val="434343"/>
                </a:solidFill>
                <a:latin typeface="Rubik Light"/>
                <a:ea typeface="Rubik Light"/>
                <a:cs typeface="Rubik Light"/>
                <a:sym typeface="Rubik Light"/>
              </a:rPr>
              <a:t>Se seleccionan </a:t>
            </a:r>
            <a:r>
              <a:rPr b="1" i="1" lang="es" sz="1800" u="none" cap="none" strike="noStrike">
                <a:solidFill>
                  <a:srgbClr val="E1446D"/>
                </a:solidFill>
                <a:latin typeface="Rubik"/>
                <a:ea typeface="Rubik"/>
                <a:cs typeface="Rubik"/>
                <a:sym typeface="Rubik"/>
              </a:rPr>
              <a:t>k</a:t>
            </a:r>
            <a:r>
              <a:rPr b="1" i="0" lang="es" sz="1800" u="none" cap="none" strike="noStrike">
                <a:solidFill>
                  <a:srgbClr val="434343"/>
                </a:solidFill>
                <a:latin typeface="Rubik"/>
                <a:ea typeface="Rubik"/>
                <a:cs typeface="Rubik"/>
                <a:sym typeface="Rubik"/>
              </a:rPr>
              <a:t> features de las </a:t>
            </a:r>
            <a:r>
              <a:rPr b="1" i="1" lang="es" sz="1800" u="none" cap="none" strike="noStrike">
                <a:solidFill>
                  <a:srgbClr val="E1446D"/>
                </a:solidFill>
                <a:latin typeface="Rubik"/>
                <a:ea typeface="Rubik"/>
                <a:cs typeface="Rubik"/>
                <a:sym typeface="Rubik"/>
              </a:rPr>
              <a:t>m</a:t>
            </a:r>
            <a:r>
              <a:rPr b="1" i="0" lang="es" sz="1800" u="none" cap="none" strike="noStrike">
                <a:solidFill>
                  <a:srgbClr val="434343"/>
                </a:solidFill>
                <a:latin typeface="Rubik"/>
                <a:ea typeface="Rubik"/>
                <a:cs typeface="Rubik"/>
                <a:sym typeface="Rubik"/>
              </a:rPr>
              <a:t> totales</a:t>
            </a:r>
            <a:r>
              <a:rPr b="0" i="0" lang="es" sz="1800" u="none" cap="none" strike="noStrike">
                <a:solidFill>
                  <a:srgbClr val="434343"/>
                </a:solidFill>
                <a:latin typeface="Rubik Light"/>
                <a:ea typeface="Rubik Light"/>
                <a:cs typeface="Rubik Light"/>
                <a:sym typeface="Rubik Light"/>
              </a:rPr>
              <a:t> (siendo </a:t>
            </a:r>
            <a:r>
              <a:rPr b="0" i="1" lang="es" sz="1800" u="none" cap="none" strike="noStrike">
                <a:solidFill>
                  <a:srgbClr val="434343"/>
                </a:solidFill>
                <a:latin typeface="Rubik Light"/>
                <a:ea typeface="Rubik Light"/>
                <a:cs typeface="Rubik Light"/>
                <a:sym typeface="Rubik Light"/>
              </a:rPr>
              <a:t>k</a:t>
            </a:r>
            <a:r>
              <a:rPr b="0" i="0" lang="es" sz="1800" u="none" cap="none" strike="noStrike">
                <a:solidFill>
                  <a:srgbClr val="434343"/>
                </a:solidFill>
                <a:latin typeface="Rubik Light"/>
                <a:ea typeface="Rubik Light"/>
                <a:cs typeface="Rubik Light"/>
                <a:sym typeface="Rubik Light"/>
              </a:rPr>
              <a:t> menor a </a:t>
            </a:r>
            <a:r>
              <a:rPr b="0" i="1" lang="es" sz="1800" u="none" cap="none" strike="noStrike">
                <a:solidFill>
                  <a:srgbClr val="434343"/>
                </a:solidFill>
                <a:latin typeface="Rubik Light"/>
                <a:ea typeface="Rubik Light"/>
                <a:cs typeface="Rubik Light"/>
                <a:sym typeface="Rubik Light"/>
              </a:rPr>
              <a:t>m</a:t>
            </a:r>
            <a:r>
              <a:rPr b="0" i="0" lang="es" sz="1800" u="none" cap="none" strike="noStrike">
                <a:solidFill>
                  <a:srgbClr val="434343"/>
                </a:solidFill>
                <a:latin typeface="Rubik Light"/>
                <a:ea typeface="Rubik Light"/>
                <a:cs typeface="Rubik Light"/>
                <a:sym typeface="Rubik Light"/>
              </a:rPr>
              <a:t>) y se crea un árbol de decisión con esas </a:t>
            </a:r>
            <a:r>
              <a:rPr b="0" i="1" lang="es" sz="1800" u="none" cap="none" strike="noStrike">
                <a:solidFill>
                  <a:srgbClr val="434343"/>
                </a:solidFill>
                <a:latin typeface="Rubik Light"/>
                <a:ea typeface="Rubik Light"/>
                <a:cs typeface="Rubik Light"/>
                <a:sym typeface="Rubik Light"/>
              </a:rPr>
              <a:t>k</a:t>
            </a:r>
            <a:r>
              <a:rPr b="0" i="0" lang="es" sz="1800" u="none" cap="none" strike="noStrike">
                <a:solidFill>
                  <a:srgbClr val="434343"/>
                </a:solidFill>
                <a:latin typeface="Rubik Light"/>
                <a:ea typeface="Rubik Light"/>
                <a:cs typeface="Rubik Light"/>
                <a:sym typeface="Rubik Light"/>
              </a:rPr>
              <a:t> features.</a:t>
            </a:r>
            <a:endParaRPr b="0" i="0" sz="1800" u="none" cap="none" strike="noStrike">
              <a:solidFill>
                <a:srgbClr val="434343"/>
              </a:solidFill>
              <a:latin typeface="Rubik Light"/>
              <a:ea typeface="Rubik Light"/>
              <a:cs typeface="Rubik Light"/>
              <a:sym typeface="Rubik Light"/>
            </a:endParaRPr>
          </a:p>
          <a:p>
            <a:pPr indent="-342900" lvl="0" marL="457200" marR="0" rtl="0" algn="l">
              <a:lnSpc>
                <a:spcPct val="100000"/>
              </a:lnSpc>
              <a:spcBef>
                <a:spcPts val="1000"/>
              </a:spcBef>
              <a:spcAft>
                <a:spcPts val="0"/>
              </a:spcAft>
              <a:buClr>
                <a:srgbClr val="434343"/>
              </a:buClr>
              <a:buSzPts val="1800"/>
              <a:buFont typeface="Rubik Light"/>
              <a:buChar char="-"/>
            </a:pPr>
            <a:r>
              <a:rPr b="0" i="0" lang="es" sz="1800" u="none" cap="none" strike="noStrike">
                <a:solidFill>
                  <a:srgbClr val="434343"/>
                </a:solidFill>
                <a:latin typeface="Rubik Light"/>
                <a:ea typeface="Rubik Light"/>
                <a:cs typeface="Rubik Light"/>
                <a:sym typeface="Rubik Light"/>
              </a:rPr>
              <a:t>Se crean</a:t>
            </a:r>
            <a:r>
              <a:rPr b="0" i="1" lang="es" sz="1800" u="none" cap="none" strike="noStrike">
                <a:solidFill>
                  <a:srgbClr val="E1446D"/>
                </a:solidFill>
                <a:latin typeface="Rubik Light"/>
                <a:ea typeface="Rubik Light"/>
                <a:cs typeface="Rubik Light"/>
                <a:sym typeface="Rubik Light"/>
              </a:rPr>
              <a:t> </a:t>
            </a:r>
            <a:r>
              <a:rPr b="1" i="1" lang="es" sz="1800" u="none" cap="none" strike="noStrike">
                <a:solidFill>
                  <a:srgbClr val="E1446D"/>
                </a:solidFill>
                <a:latin typeface="Rubik"/>
                <a:ea typeface="Rubik"/>
                <a:cs typeface="Rubik"/>
                <a:sym typeface="Rubik"/>
              </a:rPr>
              <a:t>n</a:t>
            </a:r>
            <a:r>
              <a:rPr b="1" i="0" lang="es" sz="1800" u="none" cap="none" strike="noStrike">
                <a:solidFill>
                  <a:srgbClr val="434343"/>
                </a:solidFill>
                <a:latin typeface="Rubik"/>
                <a:ea typeface="Rubik"/>
                <a:cs typeface="Rubik"/>
                <a:sym typeface="Rubik"/>
              </a:rPr>
              <a:t> árboles</a:t>
            </a:r>
            <a:r>
              <a:rPr b="0" i="0" lang="es" sz="1800" u="none" cap="none" strike="noStrike">
                <a:solidFill>
                  <a:srgbClr val="434343"/>
                </a:solidFill>
                <a:latin typeface="Rubik Light"/>
                <a:ea typeface="Rubik Light"/>
                <a:cs typeface="Rubik Light"/>
                <a:sym typeface="Rubik Light"/>
              </a:rPr>
              <a:t> variando siempre la cantidad de </a:t>
            </a:r>
            <a:r>
              <a:rPr b="1" i="1" lang="es" sz="1800" u="none" cap="none" strike="noStrike">
                <a:solidFill>
                  <a:srgbClr val="E1446D"/>
                </a:solidFill>
                <a:latin typeface="Rubik"/>
                <a:ea typeface="Rubik"/>
                <a:cs typeface="Rubik"/>
                <a:sym typeface="Rubik"/>
              </a:rPr>
              <a:t>k</a:t>
            </a:r>
            <a:r>
              <a:rPr b="1" i="0" lang="es" sz="1800" u="none" cap="none" strike="noStrike">
                <a:solidFill>
                  <a:srgbClr val="434343"/>
                </a:solidFill>
                <a:latin typeface="Rubik"/>
                <a:ea typeface="Rubik"/>
                <a:cs typeface="Rubik"/>
                <a:sym typeface="Rubik"/>
              </a:rPr>
              <a:t> features</a:t>
            </a:r>
            <a:endParaRPr b="1"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Light"/>
              <a:buChar char="-"/>
            </a:pPr>
            <a:r>
              <a:rPr b="0" i="0" lang="es" sz="1800" u="none" cap="none" strike="noStrike">
                <a:solidFill>
                  <a:srgbClr val="434343"/>
                </a:solidFill>
                <a:latin typeface="Rubik Light"/>
                <a:ea typeface="Rubik Light"/>
                <a:cs typeface="Rubik Light"/>
                <a:sym typeface="Rubik Light"/>
              </a:rPr>
              <a:t>Se guarda el resultado de cada árbol obteniendo </a:t>
            </a:r>
            <a:r>
              <a:rPr b="1" i="1" lang="es" sz="1800" u="none" cap="none" strike="noStrike">
                <a:solidFill>
                  <a:srgbClr val="E1446D"/>
                </a:solidFill>
                <a:latin typeface="Rubik"/>
                <a:ea typeface="Rubik"/>
                <a:cs typeface="Rubik"/>
                <a:sym typeface="Rubik"/>
              </a:rPr>
              <a:t>n </a:t>
            </a:r>
            <a:r>
              <a:rPr b="1" i="0" lang="es" sz="1800" u="none" cap="none" strike="noStrike">
                <a:solidFill>
                  <a:srgbClr val="434343"/>
                </a:solidFill>
                <a:latin typeface="Rubik"/>
                <a:ea typeface="Rubik"/>
                <a:cs typeface="Rubik"/>
                <a:sym typeface="Rubik"/>
              </a:rPr>
              <a:t>salidas.</a:t>
            </a:r>
            <a:endParaRPr b="1"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1000"/>
              </a:spcAft>
              <a:buClr>
                <a:srgbClr val="434343"/>
              </a:buClr>
              <a:buSzPts val="1800"/>
              <a:buFont typeface="Rubik Light"/>
              <a:buChar char="-"/>
            </a:pPr>
            <a:r>
              <a:rPr b="0" i="0" lang="es" sz="1800" u="none" cap="none" strike="noStrike">
                <a:solidFill>
                  <a:srgbClr val="434343"/>
                </a:solidFill>
                <a:latin typeface="Rubik Light"/>
                <a:ea typeface="Rubik Light"/>
                <a:cs typeface="Rubik Light"/>
                <a:sym typeface="Rubik Light"/>
              </a:rPr>
              <a:t>Se calculan los votos obtenidos para cada “clase” seleccionada y se considera a la más votada como la clasificación final de nuestro “bosque”.</a:t>
            </a:r>
            <a:endParaRPr b="0" i="0" sz="1800" u="none" cap="none" strike="noStrike">
              <a:solidFill>
                <a:srgbClr val="434343"/>
              </a:solidFill>
              <a:latin typeface="Rubik Light"/>
              <a:ea typeface="Rubik Light"/>
              <a:cs typeface="Rubik Light"/>
              <a:sym typeface="Rubik Light"/>
            </a:endParaRPr>
          </a:p>
        </p:txBody>
      </p:sp>
      <p:sp>
        <p:nvSpPr>
          <p:cNvPr id="1317" name="Google Shape;1317;g2d5d70cbe6c_0_1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318" name="Google Shape;1318;g2d5d70cbe6c_0_1156"/>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s" sz="2200" u="none" cap="none" strike="noStrike">
                <a:solidFill>
                  <a:srgbClr val="FFFFFF"/>
                </a:solidFill>
                <a:latin typeface="Rubik Medium"/>
                <a:ea typeface="Rubik Medium"/>
                <a:cs typeface="Rubik Medium"/>
                <a:sym typeface="Rubik Medium"/>
              </a:rPr>
              <a:t>¿Cómo funciona Random Forest?</a:t>
            </a:r>
            <a:endParaRPr b="0" i="0" sz="2200" u="none" cap="none" strike="noStrike">
              <a:solidFill>
                <a:srgbClr val="FFFFFF"/>
              </a:solidFill>
              <a:latin typeface="Rubik Medium"/>
              <a:ea typeface="Rubik Medium"/>
              <a:cs typeface="Rubik Medium"/>
              <a:sym typeface="Rubik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